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58" r:id="rId4"/>
    <p:sldId id="268" r:id="rId5"/>
    <p:sldId id="286" r:id="rId6"/>
    <p:sldId id="285" r:id="rId7"/>
    <p:sldId id="288" r:id="rId8"/>
    <p:sldId id="289" r:id="rId9"/>
    <p:sldId id="290" r:id="rId10"/>
    <p:sldId id="287" r:id="rId11"/>
    <p:sldId id="306" r:id="rId12"/>
    <p:sldId id="260" r:id="rId13"/>
    <p:sldId id="299" r:id="rId14"/>
    <p:sldId id="305" r:id="rId15"/>
    <p:sldId id="300" r:id="rId16"/>
    <p:sldId id="304" r:id="rId17"/>
    <p:sldId id="301" r:id="rId18"/>
    <p:sldId id="302" r:id="rId19"/>
    <p:sldId id="303" r:id="rId20"/>
    <p:sldId id="307" r:id="rId21"/>
    <p:sldId id="308" r:id="rId22"/>
    <p:sldId id="259" r:id="rId23"/>
    <p:sldId id="310" r:id="rId24"/>
    <p:sldId id="272" r:id="rId25"/>
    <p:sldId id="309" r:id="rId26"/>
    <p:sldId id="271" r:id="rId27"/>
    <p:sldId id="261" r:id="rId28"/>
    <p:sldId id="809" r:id="rId29"/>
    <p:sldId id="756" r:id="rId30"/>
    <p:sldId id="808" r:id="rId31"/>
    <p:sldId id="668" r:id="rId32"/>
    <p:sldId id="819" r:id="rId33"/>
    <p:sldId id="817" r:id="rId34"/>
    <p:sldId id="818" r:id="rId35"/>
    <p:sldId id="820" r:id="rId36"/>
    <p:sldId id="264" r:id="rId37"/>
    <p:sldId id="270" r:id="rId38"/>
    <p:sldId id="830" r:id="rId39"/>
    <p:sldId id="294" r:id="rId40"/>
    <p:sldId id="292" r:id="rId41"/>
    <p:sldId id="293" r:id="rId42"/>
    <p:sldId id="824" r:id="rId43"/>
    <p:sldId id="823" r:id="rId44"/>
    <p:sldId id="825" r:id="rId45"/>
    <p:sldId id="827" r:id="rId46"/>
    <p:sldId id="826" r:id="rId47"/>
    <p:sldId id="828" r:id="rId48"/>
    <p:sldId id="829" r:id="rId49"/>
    <p:sldId id="296" r:id="rId50"/>
    <p:sldId id="297" r:id="rId51"/>
    <p:sldId id="298" r:id="rId52"/>
    <p:sldId id="82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2CDF19-3B50-9641-84A4-0F6A04E49DFE}">
          <p14:sldIdLst>
            <p14:sldId id="256"/>
            <p14:sldId id="257"/>
          </p14:sldIdLst>
        </p14:section>
        <p14:section name="PA Size &amp; Mortality" id="{D52AE665-92A1-6D4E-ADDA-0D27B0A73605}">
          <p14:sldIdLst>
            <p14:sldId id="258"/>
            <p14:sldId id="268"/>
            <p14:sldId id="286"/>
            <p14:sldId id="285"/>
            <p14:sldId id="288"/>
            <p14:sldId id="289"/>
            <p14:sldId id="290"/>
            <p14:sldId id="287"/>
          </p14:sldIdLst>
        </p14:section>
        <p14:section name="OSA-Wt Loss SRMA" id="{42A64712-B24A-1E4F-83E4-19674F670BF1}">
          <p14:sldIdLst>
            <p14:sldId id="306"/>
            <p14:sldId id="260"/>
            <p14:sldId id="299"/>
            <p14:sldId id="305"/>
            <p14:sldId id="300"/>
            <p14:sldId id="304"/>
            <p14:sldId id="301"/>
            <p14:sldId id="302"/>
            <p14:sldId id="303"/>
          </p14:sldIdLst>
        </p14:section>
        <p14:section name="CPAP for CSA prescribing" id="{67AFAF70-53C7-9D42-A97B-FD1A6A593B03}">
          <p14:sldIdLst>
            <p14:sldId id="307"/>
            <p14:sldId id="308"/>
            <p14:sldId id="259"/>
            <p14:sldId id="310"/>
            <p14:sldId id="272"/>
            <p14:sldId id="309"/>
            <p14:sldId id="271"/>
          </p14:sldIdLst>
        </p14:section>
        <p14:section name="Hypercapnia Computable Phenotype" id="{24643CCB-4481-724B-B251-AC507A600032}">
          <p14:sldIdLst>
            <p14:sldId id="261"/>
            <p14:sldId id="809"/>
            <p14:sldId id="756"/>
            <p14:sldId id="808"/>
            <p14:sldId id="668"/>
            <p14:sldId id="819"/>
            <p14:sldId id="817"/>
            <p14:sldId id="818"/>
            <p14:sldId id="820"/>
            <p14:sldId id="264"/>
            <p14:sldId id="270"/>
            <p14:sldId id="830"/>
            <p14:sldId id="294"/>
            <p14:sldId id="292"/>
            <p14:sldId id="293"/>
            <p14:sldId id="824"/>
            <p14:sldId id="823"/>
            <p14:sldId id="825"/>
            <p14:sldId id="827"/>
            <p14:sldId id="826"/>
            <p14:sldId id="828"/>
            <p14:sldId id="829"/>
            <p14:sldId id="296"/>
            <p14:sldId id="297"/>
            <p14:sldId id="298"/>
            <p14:sldId id="822"/>
          </p14:sldIdLst>
        </p14:section>
        <p14:section name="Other Projects" id="{636B46BE-260B-5049-9287-DF09FC0224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4"/>
    <p:restoredTop sz="77454"/>
  </p:normalViewPr>
  <p:slideViewPr>
    <p:cSldViewPr snapToGrid="0">
      <p:cViewPr>
        <p:scale>
          <a:sx n="80" d="100"/>
          <a:sy n="80" d="100"/>
        </p:scale>
        <p:origin x="1016"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88C46-9F2E-BF41-8548-3FF1B598A5C4}" type="datetimeFigureOut">
              <a:rPr lang="en-US" smtClean="0"/>
              <a:t>6/4/23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E7FB9-D442-3841-BBD9-AF7119CA2754}" type="slidenum">
              <a:rPr lang="en-US" smtClean="0"/>
              <a:t>‹#›</a:t>
            </a:fld>
            <a:endParaRPr lang="en-US"/>
          </a:p>
        </p:txBody>
      </p:sp>
    </p:spTree>
    <p:extLst>
      <p:ext uri="{BB962C8B-B14F-4D97-AF65-F5344CB8AC3E}">
        <p14:creationId xmlns:p14="http://schemas.microsoft.com/office/powerpoint/2010/main" val="276375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bi.nlm.nih.gov/pmc/articles/PMC840401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Others: IJERPH, NHPI OSA Disparities, Bicarbonate </a:t>
            </a:r>
          </a:p>
          <a:p>
            <a:endParaRPr lang="en-US" dirty="0"/>
          </a:p>
          <a:p>
            <a:endParaRPr lang="en-US" dirty="0"/>
          </a:p>
          <a:p>
            <a:r>
              <a:rPr lang="en-US" dirty="0"/>
              <a:t>Idea: if you want to be good a research, you need to do a lot of posing hypotheses, testing them, and writing about it. </a:t>
            </a:r>
          </a:p>
          <a:p>
            <a:r>
              <a:rPr lang="en-US" dirty="0"/>
              <a:t>The bet: it’s better to get really good a doing research than to be an expert in 1 thing. </a:t>
            </a:r>
          </a:p>
          <a:p>
            <a:r>
              <a:rPr lang="en-US" dirty="0"/>
              <a:t>Rationale: There’s grantsmanship etc., but I suspect any advantage is </a:t>
            </a:r>
          </a:p>
          <a:p>
            <a:endParaRPr lang="en-US" dirty="0"/>
          </a:p>
          <a:p>
            <a:endParaRPr lang="en-US" dirty="0"/>
          </a:p>
          <a:p>
            <a:pPr marL="0" indent="0">
              <a:buNone/>
            </a:pPr>
            <a:endParaRPr lang="en-US" dirty="0">
              <a:effectLst/>
              <a:latin typeface="Helvetica Neue" panose="02000503000000020004" pitchFamily="2" charset="0"/>
            </a:endParaRPr>
          </a:p>
          <a:p>
            <a:r>
              <a:rPr lang="en-US" dirty="0">
                <a:effectLst/>
                <a:latin typeface="Helvetica Neue" panose="02000503000000020004" pitchFamily="2" charset="0"/>
              </a:rPr>
              <a:t>Hypothesis: Building a variety of skills around hypothesis formulation, data analysis and interpretation, and critical appraisal is more important than ‘expertise’ in 1 area. </a:t>
            </a:r>
          </a:p>
          <a:p>
            <a:r>
              <a:rPr lang="en-US" dirty="0">
                <a:effectLst/>
                <a:latin typeface="Helvetica Neue" panose="02000503000000020004" pitchFamily="2" charset="0"/>
              </a:rPr>
              <a:t>—&gt; traditional funding environment is not really like this for clinician researchers on the NIH pathway (either you have your own grant or you don’t), but…. </a:t>
            </a:r>
          </a:p>
          <a:p>
            <a:r>
              <a:rPr lang="en-US" dirty="0">
                <a:effectLst/>
                <a:latin typeface="Helvetica Neue" panose="02000503000000020004" pitchFamily="2" charset="0"/>
              </a:rPr>
              <a:t>It’s all about the methods: </a:t>
            </a:r>
          </a:p>
          <a:p>
            <a:r>
              <a:rPr lang="en-US" dirty="0">
                <a:effectLst/>
                <a:latin typeface="Helvetica Neue" panose="02000503000000020004" pitchFamily="2" charset="0"/>
              </a:rPr>
              <a:t>I thought this would be more interesting as I’ve enjoyed </a:t>
            </a:r>
            <a:r>
              <a:rPr lang="en-US" dirty="0" err="1">
                <a:effectLst/>
                <a:latin typeface="Helvetica Neue" panose="02000503000000020004" pitchFamily="2" charset="0"/>
              </a:rPr>
              <a:t>callaborating</a:t>
            </a:r>
            <a:r>
              <a:rPr lang="en-US" dirty="0">
                <a:effectLst/>
                <a:latin typeface="Helvetica Neue" panose="02000503000000020004" pitchFamily="2" charset="0"/>
              </a:rPr>
              <a:t> with people and it might give people ideas.</a:t>
            </a:r>
          </a:p>
          <a:p>
            <a:r>
              <a:rPr lang="en-US" dirty="0">
                <a:effectLst/>
                <a:latin typeface="Helvetica Neue" panose="02000503000000020004" pitchFamily="2" charset="0"/>
              </a:rPr>
              <a:t>For health services research, do you really need to specify to that extent?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a:t>
            </a:fld>
            <a:endParaRPr lang="en-US"/>
          </a:p>
        </p:txBody>
      </p:sp>
    </p:spTree>
    <p:extLst>
      <p:ext uri="{BB962C8B-B14F-4D97-AF65-F5344CB8AC3E}">
        <p14:creationId xmlns:p14="http://schemas.microsoft.com/office/powerpoint/2010/main" val="58598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Rationale: ‘in the patient with ARDS depends on several factors: 1) the patient’s  overall risk of death </a:t>
            </a:r>
            <a:r>
              <a:rPr lang="en-US" i="1" dirty="0">
                <a:effectLst/>
                <a:latin typeface="Helvetica Neue" panose="02000503000000020004" pitchFamily="2" charset="0"/>
              </a:rPr>
              <a:t>(4 words)</a:t>
            </a:r>
            <a:r>
              <a:rPr lang="en-US" dirty="0">
                <a:effectLst/>
                <a:latin typeface="Helvetica Neue" panose="02000503000000020004" pitchFamily="2" charset="0"/>
              </a:rPr>
              <a:t>; 2) the extent to which risk of death is driven by ARDS versus other factors (disease-attributable risk); 3) the extent to which risk of death from ARDS is driven by the mechanism targeted by the intervention (mechanism-attributable risk); 4) efﬁcacy of the intervention to modify the mechanism attributable risk; and 5) risk of off-target effects from the intervention’</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Talk about characteristics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Rationale: ‘in the patient with ARDS depends on several factors: 1) the patient’s  overall risk of death </a:t>
            </a:r>
            <a:r>
              <a:rPr lang="en-US" i="1" dirty="0">
                <a:effectLst/>
                <a:latin typeface="Helvetica Neue" panose="02000503000000020004" pitchFamily="2" charset="0"/>
              </a:rPr>
              <a:t>(4 words)</a:t>
            </a:r>
            <a:r>
              <a:rPr lang="en-US" dirty="0">
                <a:effectLst/>
                <a:latin typeface="Helvetica Neue" panose="02000503000000020004" pitchFamily="2" charset="0"/>
              </a:rPr>
              <a:t>; 2) the extent to which risk of death is driven by ARDS versus other factors (disease-attributable risk); 3) the extent to which risk of death from ARDS is driven by the mechanism targeted by the intervention (mechanism-attributable risk); 4) efﬁcacy of the intervention to modify the mechanism attributable risk; and 5) risk of off-target effects from the intervention’</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Talk about characteristics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12</a:t>
            </a:fld>
            <a:endParaRPr lang="en-US"/>
          </a:p>
        </p:txBody>
      </p:sp>
    </p:spTree>
    <p:extLst>
      <p:ext uri="{BB962C8B-B14F-4D97-AF65-F5344CB8AC3E}">
        <p14:creationId xmlns:p14="http://schemas.microsoft.com/office/powerpoint/2010/main" val="170960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Rationale: </a:t>
            </a:r>
          </a:p>
          <a:p>
            <a:pPr marL="171450" indent="-171450">
              <a:buFontTx/>
              <a:buChar char="-"/>
            </a:pPr>
            <a:r>
              <a:rPr lang="en-US" dirty="0"/>
              <a:t>People don’t use CPAP </a:t>
            </a:r>
          </a:p>
          <a:p>
            <a:pPr marL="171450" indent="-171450">
              <a:buFontTx/>
              <a:buChar char="-"/>
            </a:pPr>
            <a:r>
              <a:rPr lang="en-US" dirty="0"/>
              <a:t>People are interested in these medications</a:t>
            </a:r>
          </a:p>
          <a:p>
            <a:pPr marL="171450" indent="-171450">
              <a:buFontTx/>
              <a:buChar char="-"/>
            </a:pPr>
            <a:r>
              <a:rPr lang="en-US" dirty="0"/>
              <a:t>Consider if LDL </a:t>
            </a:r>
          </a:p>
          <a:p>
            <a:pPr marL="171450" indent="-171450">
              <a:buFontTx/>
              <a:buChar char="-"/>
            </a:pPr>
            <a:endParaRPr lang="en-US" dirty="0"/>
          </a:p>
          <a:p>
            <a:pPr marL="171450" indent="-171450">
              <a:buFontTx/>
              <a:buChar char="-"/>
            </a:pPr>
            <a:r>
              <a:rPr lang="en-US" dirty="0"/>
              <a:t>-----</a:t>
            </a:r>
          </a:p>
          <a:p>
            <a:pPr marL="171450" indent="-171450">
              <a:buFontTx/>
              <a:buChar char="-"/>
            </a:pPr>
            <a:endParaRPr lang="en-US" dirty="0"/>
          </a:p>
          <a:p>
            <a:r>
              <a:rPr lang="en-US" dirty="0"/>
              <a:t>Obesity is tied up in value judgements</a:t>
            </a:r>
          </a:p>
          <a:p>
            <a:pPr lvl="1"/>
            <a:r>
              <a:rPr lang="en-US" dirty="0"/>
              <a:t>Being slim is high status, being obese is low status.</a:t>
            </a:r>
          </a:p>
          <a:p>
            <a:pPr lvl="1"/>
            <a:r>
              <a:rPr lang="en-US" dirty="0"/>
              <a:t>We think obesity is the result of life choices… but we are wrong. </a:t>
            </a:r>
          </a:p>
          <a:p>
            <a:pPr lvl="1"/>
            <a:r>
              <a:rPr lang="en-US" dirty="0"/>
              <a:t>Obesity is no more a result of personal choices than LDL or BP is; if we could see LDL, would we look down on those with </a:t>
            </a:r>
            <a:r>
              <a:rPr lang="en-US" dirty="0" err="1"/>
              <a:t>hypercholesterol</a:t>
            </a:r>
            <a:r>
              <a:rPr lang="en-US" dirty="0"/>
              <a:t>? </a:t>
            </a:r>
          </a:p>
          <a:p>
            <a:pPr lvl="2"/>
            <a:r>
              <a:rPr lang="en-US" dirty="0"/>
              <a:t>Energy balance 1lb gain  </a:t>
            </a:r>
          </a:p>
          <a:p>
            <a:endParaRPr lang="en-US" dirty="0"/>
          </a:p>
          <a:p>
            <a:r>
              <a:rPr lang="en-US" dirty="0"/>
              <a:t>Prejudice: favoring a certain group on the basis of a characteristic that has no relevance to the judgement</a:t>
            </a:r>
          </a:p>
          <a:p>
            <a:pPr lvl="1"/>
            <a:r>
              <a:rPr lang="en-US" dirty="0"/>
              <a:t>Racism, Sexism, </a:t>
            </a:r>
            <a:r>
              <a:rPr lang="en-US" dirty="0" err="1"/>
              <a:t>Speciesim</a:t>
            </a:r>
            <a:r>
              <a:rPr lang="en-US" dirty="0"/>
              <a:t>, Weight discrimination?</a:t>
            </a:r>
          </a:p>
          <a:p>
            <a:endParaRPr lang="en-US" dirty="0"/>
          </a:p>
          <a:p>
            <a:r>
              <a:rPr lang="en-US" dirty="0"/>
              <a:t>Just as we’ve realized that “encouraging exercise and healthy eating” is not enough to prevent CVD (so we </a:t>
            </a:r>
            <a:r>
              <a:rPr lang="en-US" dirty="0" err="1"/>
              <a:t>rx</a:t>
            </a:r>
            <a:r>
              <a:rPr lang="en-US" dirty="0"/>
              <a:t> statins), it’s not enough for obesity (so we should treat obesity)</a:t>
            </a:r>
          </a:p>
          <a:p>
            <a:r>
              <a:rPr lang="en-US" dirty="0"/>
              <a:t>Obesity-related lung disease increasing in scope: </a:t>
            </a:r>
            <a:r>
              <a:rPr lang="en-US" b="1" dirty="0"/>
              <a:t>treat it.</a:t>
            </a:r>
          </a:p>
          <a:p>
            <a:pPr lvl="1"/>
            <a:r>
              <a:rPr lang="en-US" dirty="0"/>
              <a:t>If there was sufficient data on OHS I would have studied that.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13</a:t>
            </a:fld>
            <a:endParaRPr lang="en-US"/>
          </a:p>
        </p:txBody>
      </p:sp>
    </p:spTree>
    <p:extLst>
      <p:ext uri="{BB962C8B-B14F-4D97-AF65-F5344CB8AC3E}">
        <p14:creationId xmlns:p14="http://schemas.microsoft.com/office/powerpoint/2010/main" val="110265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14</a:t>
            </a:fld>
            <a:endParaRPr lang="en-US"/>
          </a:p>
        </p:txBody>
      </p:sp>
    </p:spTree>
    <p:extLst>
      <p:ext uri="{BB962C8B-B14F-4D97-AF65-F5344CB8AC3E}">
        <p14:creationId xmlns:p14="http://schemas.microsoft.com/office/powerpoint/2010/main" val="367656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10 RCTs enrolling (n = 843) patients were eligible for inclusion (Figure 1). Studies that initially appeared to meet the inclusion criteria but were excluded are described in Supplementary Material S4. Of the included studies, 4 (n=200) evaluated surgical interventions</a:t>
            </a:r>
            <a:r>
              <a:rPr kumimoji="0" lang="en-US"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32-35</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and 6 (n=643) investigated AOMs.</a:t>
            </a:r>
            <a:r>
              <a:rPr kumimoji="0" lang="en-US"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36-42</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Median follow-up time was 13 months (interquartile range(IQR) 6 to 26 months).</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15</a:t>
            </a:fld>
            <a:endParaRPr lang="en-US"/>
          </a:p>
        </p:txBody>
      </p:sp>
    </p:spTree>
    <p:extLst>
      <p:ext uri="{BB962C8B-B14F-4D97-AF65-F5344CB8AC3E}">
        <p14:creationId xmlns:p14="http://schemas.microsoft.com/office/powerpoint/2010/main" val="271141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16</a:t>
            </a:fld>
            <a:endParaRPr lang="en-US"/>
          </a:p>
        </p:txBody>
      </p:sp>
    </p:spTree>
    <p:extLst>
      <p:ext uri="{BB962C8B-B14F-4D97-AF65-F5344CB8AC3E}">
        <p14:creationId xmlns:p14="http://schemas.microsoft.com/office/powerpoint/2010/main" val="760804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17</a:t>
            </a:fld>
            <a:endParaRPr lang="en-US"/>
          </a:p>
        </p:txBody>
      </p:sp>
    </p:spTree>
    <p:extLst>
      <p:ext uri="{BB962C8B-B14F-4D97-AF65-F5344CB8AC3E}">
        <p14:creationId xmlns:p14="http://schemas.microsoft.com/office/powerpoint/2010/main" val="320556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18</a:t>
            </a:fld>
            <a:endParaRPr lang="en-US"/>
          </a:p>
        </p:txBody>
      </p:sp>
    </p:spTree>
    <p:extLst>
      <p:ext uri="{BB962C8B-B14F-4D97-AF65-F5344CB8AC3E}">
        <p14:creationId xmlns:p14="http://schemas.microsoft.com/office/powerpoint/2010/main" val="344676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Tirzepatide</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20.9%</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SURPASS Trial</a:t>
            </a:r>
            <a:r>
              <a:rPr lang="en-US" sz="1800" baseline="30000" dirty="0">
                <a:effectLst/>
                <a:latin typeface="Times New Roman" panose="02020603050405020304" pitchFamily="18" charset="0"/>
                <a:ea typeface="Arial" panose="020B0604020202020204" pitchFamily="34" charset="0"/>
                <a:cs typeface="Times New Roman" panose="02020603050405020304" pitchFamily="18" charset="0"/>
              </a:rPr>
              <a:t>23</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AHI -13.3 events/</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hr</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[-8.9 to -17.7]</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44.3% improvement [22.0 – 66.4%]</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Semaglutide</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10.8%</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AGA 2022 guideline</a:t>
            </a:r>
            <a:r>
              <a:rPr lang="en-US" sz="1800" baseline="30000" dirty="0">
                <a:effectLst/>
                <a:latin typeface="Times New Roman" panose="02020603050405020304" pitchFamily="18" charset="0"/>
                <a:ea typeface="Arial" panose="020B0604020202020204" pitchFamily="34" charset="0"/>
                <a:cs typeface="Times New Roman" panose="02020603050405020304" pitchFamily="18" charset="0"/>
              </a:rPr>
              <a:t>24</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-8.74 events/</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hr</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(95 CI -6.22 to -11.2 events/</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hr</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25.7% improvement [14.4 – 37.0%]</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19</a:t>
            </a:fld>
            <a:endParaRPr lang="en-US"/>
          </a:p>
        </p:txBody>
      </p:sp>
    </p:spTree>
    <p:extLst>
      <p:ext uri="{BB962C8B-B14F-4D97-AF65-F5344CB8AC3E}">
        <p14:creationId xmlns:p14="http://schemas.microsoft.com/office/powerpoint/2010/main" val="231478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20</a:t>
            </a:fld>
            <a:endParaRPr lang="en-US"/>
          </a:p>
        </p:txBody>
      </p:sp>
    </p:spTree>
    <p:extLst>
      <p:ext uri="{BB962C8B-B14F-4D97-AF65-F5344CB8AC3E}">
        <p14:creationId xmlns:p14="http://schemas.microsoft.com/office/powerpoint/2010/main" val="855239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Loop gain: </a:t>
            </a:r>
            <a:r>
              <a:rPr lang="en-US" dirty="0">
                <a:effectLst/>
                <a:latin typeface="Arial" panose="020B0604020202020204" pitchFamily="34" charset="0"/>
              </a:rPr>
              <a:t>as a measure of ventilatory stability and susceptibility to central apnea and recurrent breathing instability.</a:t>
            </a:r>
          </a:p>
          <a:p>
            <a:endParaRPr lang="en-US" dirty="0"/>
          </a:p>
          <a:p>
            <a:r>
              <a:rPr lang="en-US" dirty="0"/>
              <a:t>Controller gain: how sensitive is the respiratory system to changes in PaCO2 or PaO2? </a:t>
            </a:r>
          </a:p>
          <a:p>
            <a:r>
              <a:rPr lang="en-US" dirty="0"/>
              <a:t>Plant Gain: how much does CO2 change when the brainstem alters ventilation</a:t>
            </a:r>
          </a:p>
        </p:txBody>
      </p:sp>
      <p:sp>
        <p:nvSpPr>
          <p:cNvPr id="4" name="Slide Number Placeholder 3"/>
          <p:cNvSpPr>
            <a:spLocks noGrp="1"/>
          </p:cNvSpPr>
          <p:nvPr>
            <p:ph type="sldNum" sz="quarter" idx="5"/>
          </p:nvPr>
        </p:nvSpPr>
        <p:spPr/>
        <p:txBody>
          <a:bodyPr/>
          <a:lstStyle/>
          <a:p>
            <a:fld id="{9CAE7FB9-D442-3841-BBD9-AF7119CA2754}" type="slidenum">
              <a:rPr lang="en-US" smtClean="0"/>
              <a:t>21</a:t>
            </a:fld>
            <a:endParaRPr lang="en-US"/>
          </a:p>
        </p:txBody>
      </p:sp>
    </p:spTree>
    <p:extLst>
      <p:ext uri="{BB962C8B-B14F-4D97-AF65-F5344CB8AC3E}">
        <p14:creationId xmlns:p14="http://schemas.microsoft.com/office/powerpoint/2010/main" val="357779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Conclusion finding from the original study: </a:t>
            </a:r>
          </a:p>
          <a:p>
            <a:r>
              <a:rPr lang="en-US" dirty="0">
                <a:effectLst/>
                <a:latin typeface="Helvetica Neue" panose="02000503000000020004" pitchFamily="2" charset="0"/>
              </a:rPr>
              <a:t>Methods 990 </a:t>
            </a:r>
            <a:r>
              <a:rPr lang="en-US" dirty="0" err="1">
                <a:effectLst/>
                <a:latin typeface="Helvetica Neue" panose="02000503000000020004" pitchFamily="2" charset="0"/>
              </a:rPr>
              <a:t>anotated</a:t>
            </a:r>
            <a:r>
              <a:rPr lang="en-US" dirty="0">
                <a:effectLst/>
                <a:latin typeface="Helvetica Neue" panose="02000503000000020004" pitchFamily="2" charset="0"/>
              </a:rPr>
              <a:t> CT scans</a:t>
            </a:r>
          </a:p>
          <a:p>
            <a:r>
              <a:rPr lang="en-US" dirty="0">
                <a:effectLst/>
                <a:latin typeface="Helvetica Neue" panose="02000503000000020004" pitchFamily="2" charset="0"/>
              </a:rPr>
              <a:t>classified as abnormal </a:t>
            </a:r>
            <a:r>
              <a:rPr lang="en-US" dirty="0" err="1">
                <a:effectLst/>
                <a:latin typeface="Helvetica Neue" panose="02000503000000020004" pitchFamily="2" charset="0"/>
              </a:rPr>
              <a:t>PAd</a:t>
            </a:r>
            <a:r>
              <a:rPr lang="en-US" dirty="0">
                <a:effectLst/>
                <a:latin typeface="Helvetica Neue" panose="02000503000000020004" pitchFamily="2" charset="0"/>
              </a:rPr>
              <a:t> or PA:AA </a:t>
            </a:r>
          </a:p>
          <a:p>
            <a:r>
              <a:rPr lang="en-US" dirty="0">
                <a:effectLst/>
                <a:latin typeface="Helvetica Neue" panose="02000503000000020004" pitchFamily="2" charset="0"/>
              </a:rPr>
              <a:t>10y follow-up mortality</a:t>
            </a:r>
          </a:p>
          <a:p>
            <a:r>
              <a:rPr lang="en-US" dirty="0">
                <a:effectLst/>
                <a:latin typeface="Helvetica Neue" panose="02000503000000020004" pitchFamily="2" charset="0"/>
              </a:rPr>
              <a:t>Increased mortality in both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Novelty: this relationship had been described in specific populations, but not the ED - which would be the logical take-off point for QI based referral systems aiming to identify.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3</a:t>
            </a:fld>
            <a:endParaRPr lang="en-US"/>
          </a:p>
        </p:txBody>
      </p:sp>
    </p:spTree>
    <p:extLst>
      <p:ext uri="{BB962C8B-B14F-4D97-AF65-F5344CB8AC3E}">
        <p14:creationId xmlns:p14="http://schemas.microsoft.com/office/powerpoint/2010/main" val="3461416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22</a:t>
            </a:fld>
            <a:endParaRPr lang="en-US"/>
          </a:p>
        </p:txBody>
      </p:sp>
    </p:spTree>
    <p:extLst>
      <p:ext uri="{BB962C8B-B14F-4D97-AF65-F5344CB8AC3E}">
        <p14:creationId xmlns:p14="http://schemas.microsoft.com/office/powerpoint/2010/main" val="3850481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23</a:t>
            </a:fld>
            <a:endParaRPr lang="en-US"/>
          </a:p>
        </p:txBody>
      </p:sp>
    </p:spTree>
    <p:extLst>
      <p:ext uri="{BB962C8B-B14F-4D97-AF65-F5344CB8AC3E}">
        <p14:creationId xmlns:p14="http://schemas.microsoft.com/office/powerpoint/2010/main" val="273881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The key advance involves the concept of threshold probability (</a:t>
            </a:r>
            <a:r>
              <a:rPr lang="en-US" b="0" i="1" dirty="0" err="1">
                <a:solidFill>
                  <a:srgbClr val="333333"/>
                </a:solidFill>
                <a:effectLst/>
                <a:latin typeface="Georgia" panose="02040502050405020303" pitchFamily="18" charset="0"/>
              </a:rPr>
              <a:t>p</a:t>
            </a:r>
            <a:r>
              <a:rPr lang="en-US" b="0" i="1" baseline="-25000" dirty="0" err="1">
                <a:solidFill>
                  <a:srgbClr val="333333"/>
                </a:solidFill>
                <a:effectLst/>
                <a:latin typeface="Georgia" panose="02040502050405020303" pitchFamily="18" charset="0"/>
              </a:rPr>
              <a:t>t</a:t>
            </a:r>
            <a:r>
              <a:rPr lang="en-US" b="0" i="0" dirty="0">
                <a:solidFill>
                  <a:srgbClr val="333333"/>
                </a:solidFill>
                <a:effectLst/>
                <a:latin typeface="Georgia" panose="02040502050405020303" pitchFamily="18" charset="0"/>
              </a:rPr>
              <a:t>): the minimum predicted probability of an event at which a decision-maker, such as a doctor or patient, would opt for an intervention</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Defining the tradeoff of harms associated with each type of error (i.e. how many patients are we willing to subject to an unsuccessful CPAP trial in order to prevent one patient who would have done well on CPAP being treated with ASV?) is required to determine the optimal rate of trialing CPAP. While this exchange rate will require prospective trials to determine and may vary by situation, it is unlikely to vary across the strata of covariates examined (e.g. why would there be a difference in the relative harms by age or smoking status?). Therefore, the observed </a:t>
            </a:r>
            <a:r>
              <a:rPr lang="en-US" dirty="0" err="1">
                <a:effectLst/>
                <a:latin typeface="Helvetica Neue" panose="02000503000000020004" pitchFamily="2" charset="0"/>
              </a:rPr>
              <a:t>disordances</a:t>
            </a:r>
            <a:r>
              <a:rPr lang="en-US" dirty="0">
                <a:effectLst/>
                <a:latin typeface="Helvetica Neue" panose="02000503000000020004" pitchFamily="2" charset="0"/>
              </a:rPr>
              <a:t> likely represent suboptimal predictions of benefit by the prescribing physicians. </a:t>
            </a:r>
          </a:p>
          <a:p>
            <a:endParaRPr lang="en-US" dirty="0"/>
          </a:p>
          <a:p>
            <a:endParaRPr lang="en-US" dirty="0"/>
          </a:p>
          <a:p>
            <a:r>
              <a:rPr lang="en-US" dirty="0"/>
              <a:t>Therefore: if you submit that clinicians are unlikely to be accurate predictors of who will respond. </a:t>
            </a:r>
          </a:p>
          <a:p>
            <a:endParaRPr lang="en-US" dirty="0"/>
          </a:p>
          <a:p>
            <a:r>
              <a:rPr lang="en-US" dirty="0"/>
              <a:t>Additionally, because people who receive a more complicated mode are not frequently “de-escalated”, clinicians are very likely to systematically under-appreciate how many false negatives they may have with their current prescription strategy. </a:t>
            </a:r>
          </a:p>
          <a:p>
            <a:endParaRPr lang="en-US" dirty="0"/>
          </a:p>
          <a:p>
            <a:r>
              <a:rPr lang="en-US" dirty="0"/>
              <a:t>This would manifest as a general bias of the blue bars to the right – which is what we see, although not uniformly so. </a:t>
            </a:r>
          </a:p>
          <a:p>
            <a:r>
              <a:rPr lang="en-US" dirty="0"/>
              <a:t>(This could also be explained if providers believed that it is more important to avoid unsuccessful CPAP trials than to avoid excess ASV treatment. </a:t>
            </a:r>
          </a:p>
        </p:txBody>
      </p:sp>
      <p:sp>
        <p:nvSpPr>
          <p:cNvPr id="4" name="Slide Number Placeholder 3"/>
          <p:cNvSpPr>
            <a:spLocks noGrp="1"/>
          </p:cNvSpPr>
          <p:nvPr>
            <p:ph type="sldNum" sz="quarter" idx="5"/>
          </p:nvPr>
        </p:nvSpPr>
        <p:spPr/>
        <p:txBody>
          <a:bodyPr/>
          <a:lstStyle/>
          <a:p>
            <a:fld id="{9CAE7FB9-D442-3841-BBD9-AF7119CA2754}" type="slidenum">
              <a:rPr lang="en-US" smtClean="0"/>
              <a:t>24</a:t>
            </a:fld>
            <a:endParaRPr lang="en-US"/>
          </a:p>
        </p:txBody>
      </p:sp>
    </p:spTree>
    <p:extLst>
      <p:ext uri="{BB962C8B-B14F-4D97-AF65-F5344CB8AC3E}">
        <p14:creationId xmlns:p14="http://schemas.microsoft.com/office/powerpoint/2010/main" val="1276301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25</a:t>
            </a:fld>
            <a:endParaRPr lang="en-US"/>
          </a:p>
        </p:txBody>
      </p:sp>
    </p:spTree>
    <p:extLst>
      <p:ext uri="{BB962C8B-B14F-4D97-AF65-F5344CB8AC3E}">
        <p14:creationId xmlns:p14="http://schemas.microsoft.com/office/powerpoint/2010/main" val="3172293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a:ea typeface="Times New Roman" panose="02020603050405020304" pitchFamily="18" charset="0"/>
                <a:cs typeface="Times New Roman" panose="02020603050405020304" pitchFamily="18" charset="0"/>
              </a:rPr>
              <a:t>The modern taxonomy of Central Sleep Apnea (CSA) recognizes at least two mechanisms leading to central apneas or hypopneas (collectively termed ‘central events’): ventilatory control instability and failure of rhythm generation.</a:t>
            </a:r>
            <a:r>
              <a:rPr lang="en-US" sz="1800" baseline="30000" dirty="0">
                <a:effectLst/>
                <a:latin typeface="Times"/>
                <a:ea typeface="Times New Roman" panose="02020603050405020304" pitchFamily="18" charset="0"/>
                <a:cs typeface="Times New Roman" panose="02020603050405020304" pitchFamily="18" charset="0"/>
              </a:rPr>
              <a:t>3</a:t>
            </a:r>
            <a:r>
              <a:rPr lang="en-US" sz="1800" dirty="0">
                <a:effectLst/>
                <a:latin typeface="Times"/>
                <a:ea typeface="Times New Roman" panose="02020603050405020304" pitchFamily="18" charset="0"/>
                <a:cs typeface="Times New Roman" panose="02020603050405020304" pitchFamily="18" charset="0"/>
              </a:rPr>
              <a:t> </a:t>
            </a:r>
          </a:p>
          <a:p>
            <a:endParaRPr lang="en-US" sz="1800" dirty="0">
              <a:effectLst/>
              <a:latin typeface="Times"/>
              <a:cs typeface="Times New Roman" panose="02020603050405020304" pitchFamily="18" charset="0"/>
            </a:endParaRPr>
          </a:p>
          <a:p>
            <a:endParaRPr lang="en-US" sz="1800" dirty="0">
              <a:effectLst/>
              <a:latin typeface="Times"/>
              <a:cs typeface="Times New Roman" panose="02020603050405020304" pitchFamily="18" charset="0"/>
            </a:endParaRPr>
          </a:p>
          <a:p>
            <a:r>
              <a:rPr lang="en-US" sz="1800" dirty="0">
                <a:effectLst/>
                <a:latin typeface="Times"/>
                <a:cs typeface="Times New Roman" panose="02020603050405020304" pitchFamily="18" charset="0"/>
              </a:rPr>
              <a:t>CPAP (as well </a:t>
            </a:r>
            <a:r>
              <a:rPr lang="en-US" sz="1800">
                <a:effectLst/>
                <a:latin typeface="Times"/>
                <a:cs typeface="Times New Roman" panose="02020603050405020304" pitchFamily="18" charset="0"/>
              </a:rPr>
              <a:t>as oxygen) </a:t>
            </a:r>
            <a:r>
              <a:rPr lang="en-US" sz="1800" dirty="0">
                <a:effectLst/>
                <a:latin typeface="Times"/>
                <a:cs typeface="Times New Roman" panose="02020603050405020304" pitchFamily="18" charset="0"/>
              </a:rPr>
              <a:t>may improve ventilatory control stability</a:t>
            </a:r>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26</a:t>
            </a:fld>
            <a:endParaRPr lang="en-US"/>
          </a:p>
        </p:txBody>
      </p:sp>
    </p:spTree>
    <p:extLst>
      <p:ext uri="{BB962C8B-B14F-4D97-AF65-F5344CB8AC3E}">
        <p14:creationId xmlns:p14="http://schemas.microsoft.com/office/powerpoint/2010/main" val="1272133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27</a:t>
            </a:fld>
            <a:endParaRPr lang="en-US"/>
          </a:p>
        </p:txBody>
      </p:sp>
    </p:spTree>
    <p:extLst>
      <p:ext uri="{BB962C8B-B14F-4D97-AF65-F5344CB8AC3E}">
        <p14:creationId xmlns:p14="http://schemas.microsoft.com/office/powerpoint/2010/main" val="2302151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consequence of only assessing “recognized hypercapnia” is that </a:t>
            </a:r>
          </a:p>
          <a:p>
            <a:pPr lvl="1"/>
            <a:r>
              <a:rPr lang="en-US" dirty="0"/>
              <a:t>It’s not a stable construct between places with different patterns</a:t>
            </a:r>
          </a:p>
          <a:p>
            <a:pPr lvl="1"/>
            <a:r>
              <a:rPr lang="en-US" dirty="0"/>
              <a:t>It does not select a representative set of patients with the physiology of interest</a:t>
            </a:r>
          </a:p>
          <a:p>
            <a:pPr marL="0" marR="0" indent="0">
              <a:lnSpc>
                <a:spcPct val="100000"/>
              </a:lnSpc>
              <a:spcBef>
                <a:spcPts val="0"/>
              </a:spcBef>
              <a:spcAft>
                <a:spcPts val="0"/>
              </a:spcAft>
              <a:buNone/>
            </a:pPr>
            <a:endParaRPr lang="en-US" sz="1800" dirty="0"/>
          </a:p>
          <a:p>
            <a:pPr marL="0" marR="0" indent="0">
              <a:lnSpc>
                <a:spcPct val="100000"/>
              </a:lnSpc>
              <a:spcBef>
                <a:spcPts val="0"/>
              </a:spcBef>
              <a:spcAft>
                <a:spcPts val="0"/>
              </a:spcAft>
              <a:buNone/>
            </a:pPr>
            <a:endParaRPr lang="en-US" sz="1800" dirty="0"/>
          </a:p>
          <a:p>
            <a:pPr marL="0" marR="0" indent="0">
              <a:lnSpc>
                <a:spcPct val="100000"/>
              </a:lnSpc>
              <a:spcBef>
                <a:spcPts val="0"/>
              </a:spcBef>
              <a:spcAft>
                <a:spcPts val="0"/>
              </a:spcAft>
              <a:buNone/>
            </a:pPr>
            <a:endParaRPr lang="en-US" sz="1800" dirty="0"/>
          </a:p>
          <a:p>
            <a:pPr marL="0" marR="0" indent="0">
              <a:lnSpc>
                <a:spcPct val="100000"/>
              </a:lnSpc>
              <a:spcBef>
                <a:spcPts val="0"/>
              </a:spcBef>
              <a:spcAft>
                <a:spcPts val="0"/>
              </a:spcAft>
              <a:buNone/>
            </a:pPr>
            <a:r>
              <a:rPr lang="en-US" sz="1800" dirty="0"/>
              <a:t>Why could this help in Hypercapnic Respiratory Failure?</a:t>
            </a:r>
          </a:p>
          <a:p>
            <a:pPr>
              <a:lnSpc>
                <a:spcPct val="100000"/>
              </a:lnSpc>
            </a:pPr>
            <a:r>
              <a:rPr lang="en-US" sz="2200" dirty="0"/>
              <a:t>Pretest probability varies widely -&gt; thus strength of evidence ought to vary if attempting to achieve constant credibility</a:t>
            </a:r>
          </a:p>
          <a:p>
            <a:pPr lvl="1">
              <a:lnSpc>
                <a:spcPct val="100000"/>
              </a:lnSpc>
            </a:pPr>
            <a:r>
              <a:rPr lang="en-US" sz="1800" dirty="0"/>
              <a:t>The symptoms are variable, and the diagnosis is frequently missed.</a:t>
            </a:r>
          </a:p>
          <a:p>
            <a:pPr lvl="2">
              <a:lnSpc>
                <a:spcPct val="100000"/>
              </a:lnSpc>
            </a:pPr>
            <a:r>
              <a:rPr lang="en-US" sz="1800" dirty="0"/>
              <a:t>Blood gasses hurt to obtain, not commonly obtained unless clinicians suspect diagnosis. Propensity to obtain ABG varies widely by provider, setting, and patient</a:t>
            </a:r>
          </a:p>
          <a:p>
            <a:endParaRPr lang="en-US" dirty="0"/>
          </a:p>
          <a:p>
            <a:endParaRPr lang="en-US" dirty="0"/>
          </a:p>
          <a:p>
            <a:endParaRPr lang="en-US" dirty="0"/>
          </a:p>
          <a:p>
            <a:endParaRPr lang="en-US" dirty="0"/>
          </a:p>
          <a:p>
            <a:r>
              <a:rPr lang="en-US" dirty="0"/>
              <a:t>TODO: figure to represent distribution of comorbidities? </a:t>
            </a:r>
          </a:p>
          <a:p>
            <a:endParaRPr lang="en-US" dirty="0"/>
          </a:p>
          <a:p>
            <a:r>
              <a:rPr lang="en-US" dirty="0"/>
              <a:t>or, in critical care – you include everyone and the trials are negative.. But that’s a separate issue</a:t>
            </a:r>
          </a:p>
          <a:p>
            <a:endParaRPr lang="en-US" dirty="0"/>
          </a:p>
          <a:p>
            <a:r>
              <a:rPr lang="en-US" dirty="0"/>
              <a:t>Better operational </a:t>
            </a:r>
            <a:r>
              <a:rPr lang="en-US" dirty="0" err="1"/>
              <a:t>defintions</a:t>
            </a:r>
            <a:r>
              <a:rPr lang="en-US" dirty="0"/>
              <a:t>: </a:t>
            </a:r>
          </a:p>
          <a:p>
            <a:r>
              <a:rPr lang="en-US" dirty="0"/>
              <a:t>How common is hypercapnic respiratory failure?</a:t>
            </a:r>
          </a:p>
          <a:p>
            <a:r>
              <a:rPr lang="en-US" dirty="0"/>
              <a:t>Inability to estimate burden  - is it increasing? </a:t>
            </a:r>
          </a:p>
          <a:p>
            <a:r>
              <a:rPr lang="en-US" dirty="0"/>
              <a:t>What should patients with hypercapnic respiratory failure expect?</a:t>
            </a:r>
          </a:p>
          <a:p>
            <a:r>
              <a:rPr lang="en-US" dirty="0"/>
              <a:t>Unable to identify and prioritize treatment needs – who do we know how to treat? Who should we figure out how to treat? </a:t>
            </a:r>
          </a:p>
          <a:p>
            <a:endParaRPr lang="en-US" dirty="0"/>
          </a:p>
          <a:p>
            <a:endParaRPr lang="en-US" dirty="0"/>
          </a:p>
          <a:p>
            <a:endParaRPr lang="en-US" dirty="0"/>
          </a:p>
          <a:p>
            <a:r>
              <a:rPr lang="en-US" dirty="0"/>
              <a:t>Criteria for a good definition: </a:t>
            </a:r>
          </a:p>
          <a:p>
            <a:pPr lvl="1"/>
            <a:r>
              <a:rPr lang="en-US" dirty="0"/>
              <a:t>Reliable (identifies only &amp; all) –</a:t>
            </a:r>
          </a:p>
          <a:p>
            <a:pPr lvl="2"/>
            <a:r>
              <a:rPr lang="en-US" dirty="0"/>
              <a:t>Bayes: P(Pre-test) ↑ : Required strength of evidence ↓ for same P(Post-test)</a:t>
            </a:r>
          </a:p>
          <a:p>
            <a:pPr lvl="1"/>
            <a:r>
              <a:rPr lang="en-US" dirty="0"/>
              <a:t>Feasible (usual data elements) – ABGs frequently not obtained; HCVR, MVV... </a:t>
            </a:r>
          </a:p>
          <a:p>
            <a:pPr lvl="1"/>
            <a:r>
              <a:rPr lang="en-US" dirty="0"/>
              <a:t>Valid (truly measures what we’re interested in)</a:t>
            </a:r>
          </a:p>
          <a:p>
            <a:pPr lvl="2"/>
            <a:r>
              <a:rPr lang="en-US" dirty="0"/>
              <a:t>Possible to have PaCO2 &lt; 45 and not meet bodies demand (e.g. metabolic acidosis) </a:t>
            </a:r>
          </a:p>
          <a:p>
            <a:pPr lvl="2"/>
            <a:r>
              <a:rPr lang="en-US" dirty="0"/>
              <a:t>Possible to have ‘hypercapnic success’ (e.g. metabolic alkalosis, submissive hypercapnia) </a:t>
            </a:r>
          </a:p>
          <a:p>
            <a:pPr lvl="2"/>
            <a:r>
              <a:rPr lang="en-US" dirty="0"/>
              <a:t>People who have high risk of future/ongoing death, readmission, or activity limitation from ventilatory insufficiency have the criteria. People with low risk do not. </a:t>
            </a:r>
          </a:p>
          <a:p>
            <a:endParaRPr lang="en-US" dirty="0"/>
          </a:p>
          <a:p>
            <a:r>
              <a:rPr lang="en-US" dirty="0"/>
              <a:t>“</a:t>
            </a:r>
            <a:r>
              <a:rPr lang="en-US" b="0" i="0" dirty="0">
                <a:solidFill>
                  <a:srgbClr val="2A2A2A"/>
                </a:solidFill>
                <a:effectLst/>
                <a:latin typeface="Merriweather" panose="020F0502020204030204" pitchFamily="34" charset="0"/>
              </a:rPr>
              <a:t>Although here we focus on the use within a research context, phenotype definitions support a wide variety of purposes beyond research, including quality improvement, clinical decision support, population health management, and public health”</a:t>
            </a:r>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[x] https://</a:t>
            </a:r>
            <a:r>
              <a:rPr lang="en-US" dirty="0" err="1">
                <a:effectLst/>
                <a:latin typeface="Helvetica Neue" panose="02000503000000020004" pitchFamily="2" charset="0"/>
              </a:rPr>
              <a:t>onlinelibrary.wiley.com</a:t>
            </a:r>
            <a:r>
              <a:rPr lang="en-US" dirty="0">
                <a:effectLst/>
                <a:latin typeface="Helvetica Neue" panose="02000503000000020004" pitchFamily="2" charset="0"/>
              </a:rPr>
              <a:t>/</a:t>
            </a:r>
            <a:r>
              <a:rPr lang="en-US" dirty="0" err="1">
                <a:effectLst/>
                <a:latin typeface="Helvetica Neue" panose="02000503000000020004" pitchFamily="2" charset="0"/>
              </a:rPr>
              <a:t>doi</a:t>
            </a:r>
            <a:r>
              <a:rPr lang="en-US" dirty="0">
                <a:effectLst/>
                <a:latin typeface="Helvetica Neue" panose="02000503000000020004" pitchFamily="2" charset="0"/>
              </a:rPr>
              <a:t>/10.1111/resp.14413 editorial on </a:t>
            </a:r>
            <a:r>
              <a:rPr lang="en-US" dirty="0" err="1">
                <a:effectLst/>
                <a:latin typeface="Helvetica Neue" panose="02000503000000020004" pitchFamily="2" charset="0"/>
              </a:rPr>
              <a:t>hypercap</a:t>
            </a:r>
            <a:r>
              <a:rPr lang="en-US" dirty="0">
                <a:effectLst/>
                <a:latin typeface="Helvetica Neue" panose="02000503000000020004" pitchFamily="2" charset="0"/>
              </a:rPr>
              <a:t> epidemiology.. highlights need for better methods than ABG to identify. This can be a key citation. </a:t>
            </a:r>
          </a:p>
          <a:p>
            <a:r>
              <a:rPr lang="en-US" dirty="0">
                <a:effectLst/>
                <a:latin typeface="Helvetica Neue" panose="02000503000000020004" pitchFamily="2" charset="0"/>
              </a:rPr>
              <a:t>“Tertiary prevention refers to the action taken to reduce the chronic effects of a health problem in an individual or a population by minimizing the functional impairment consequent to the acute or chronic health problem”</a:t>
            </a:r>
            <a:endParaRPr lang="en-US" dirty="0"/>
          </a:p>
          <a:p>
            <a:endParaRPr lang="en-US" dirty="0"/>
          </a:p>
        </p:txBody>
      </p:sp>
      <p:sp>
        <p:nvSpPr>
          <p:cNvPr id="4" name="Slide Number Placeholder 3"/>
          <p:cNvSpPr>
            <a:spLocks noGrp="1"/>
          </p:cNvSpPr>
          <p:nvPr>
            <p:ph type="sldNum" sz="quarter" idx="5"/>
          </p:nvPr>
        </p:nvSpPr>
        <p:spPr/>
        <p:txBody>
          <a:bodyPr/>
          <a:lstStyle/>
          <a:p>
            <a:fld id="{AA601B9F-682C-8E41-BE94-F77E70DA8972}" type="slidenum">
              <a:rPr lang="en-US" smtClean="0"/>
              <a:t>28</a:t>
            </a:fld>
            <a:endParaRPr lang="en-US"/>
          </a:p>
        </p:txBody>
      </p:sp>
    </p:spTree>
    <p:extLst>
      <p:ext uri="{BB962C8B-B14F-4D97-AF65-F5344CB8AC3E}">
        <p14:creationId xmlns:p14="http://schemas.microsoft.com/office/powerpoint/2010/main" val="2317903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Patients prone to ventilatory decompensation are not currently systematically identified or managed, and so frequently fall through the cracks. Identification and treatment of sleep disordered breathing and its risk factors is a promising approach to improve care but requires empiric support to justify implementation.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Motivation for the research Dash systematized, identification, and assessment, with a battery of a valuations is likely to lead to a large improvement in readmission. Include this as the reason to do this research. It’s needed because this is common and commonly missed and highly morbid.</a:t>
            </a:r>
          </a:p>
          <a:p>
            <a:endParaRPr lang="en-US" dirty="0"/>
          </a:p>
          <a:p>
            <a:endParaRPr lang="en-US" dirty="0"/>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[x] https://</a:t>
            </a:r>
            <a:r>
              <a:rPr lang="en-US" dirty="0" err="1">
                <a:effectLst/>
                <a:latin typeface="Helvetica Neue" panose="02000503000000020004" pitchFamily="2" charset="0"/>
              </a:rPr>
              <a:t>onlinelibrary.wiley.com</a:t>
            </a:r>
            <a:r>
              <a:rPr lang="en-US" dirty="0">
                <a:effectLst/>
                <a:latin typeface="Helvetica Neue" panose="02000503000000020004" pitchFamily="2" charset="0"/>
              </a:rPr>
              <a:t>/</a:t>
            </a:r>
            <a:r>
              <a:rPr lang="en-US" dirty="0" err="1">
                <a:effectLst/>
                <a:latin typeface="Helvetica Neue" panose="02000503000000020004" pitchFamily="2" charset="0"/>
              </a:rPr>
              <a:t>doi</a:t>
            </a:r>
            <a:r>
              <a:rPr lang="en-US" dirty="0">
                <a:effectLst/>
                <a:latin typeface="Helvetica Neue" panose="02000503000000020004" pitchFamily="2" charset="0"/>
              </a:rPr>
              <a:t>/10.1111/resp.14413 editorial on </a:t>
            </a:r>
            <a:r>
              <a:rPr lang="en-US" dirty="0" err="1">
                <a:effectLst/>
                <a:latin typeface="Helvetica Neue" panose="02000503000000020004" pitchFamily="2" charset="0"/>
              </a:rPr>
              <a:t>hypercap</a:t>
            </a:r>
            <a:r>
              <a:rPr lang="en-US" dirty="0">
                <a:effectLst/>
                <a:latin typeface="Helvetica Neue" panose="02000503000000020004" pitchFamily="2" charset="0"/>
              </a:rPr>
              <a:t> epidemiology.. highlights need for better methods than ABG to identify. This can be a key citation. </a:t>
            </a:r>
          </a:p>
          <a:p>
            <a:r>
              <a:rPr lang="en-US" dirty="0">
                <a:effectLst/>
                <a:latin typeface="Helvetica Neue" panose="02000503000000020004" pitchFamily="2" charset="0"/>
              </a:rPr>
              <a:t>“Tertiary prevention refers to the action taken to reduce the chronic effects of a health problem in an individual or a population by minimizing the functional impairment consequent to the acute or chronic health problem”</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My vision: someone comes in with hypercapnia - they are identified as someone who for some reason has frailty of their ventilatory control or performance and thus at high risk of future adverse outcomes. This triggers a number of assessments to identify the causes for this frailty, and triggers a pipeline for respiratory care (both diagnostic studies and outpatient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Current reality: referral to sleep medicine in placed. They receive steroids, antibiotics, diuretics and slowly improve. They are sent home on oxygen and bounce back. </a:t>
            </a:r>
          </a:p>
          <a:p>
            <a:endParaRPr lang="en-US" dirty="0"/>
          </a:p>
          <a:p>
            <a:endParaRPr lang="en-US" dirty="0"/>
          </a:p>
          <a:p>
            <a:endParaRPr lang="en-US" dirty="0"/>
          </a:p>
          <a:p>
            <a:r>
              <a:rPr lang="en-US" dirty="0">
                <a:effectLst/>
                <a:latin typeface="Helvetica Neue" panose="02000503000000020004" pitchFamily="2" charset="0"/>
              </a:rPr>
              <a:t>Why are we doing it? </a:t>
            </a:r>
          </a:p>
          <a:p>
            <a:pPr>
              <a:buFont typeface="+mj-lt"/>
              <a:buAutoNum type="arabicPeriod"/>
            </a:pPr>
            <a:r>
              <a:rPr lang="en-US" dirty="0">
                <a:effectLst/>
                <a:latin typeface="Helvetica Neue" panose="02000503000000020004" pitchFamily="2" charset="0"/>
              </a:rPr>
              <a:t>Prevalence if hypercapnia is likely rising: Obesity, Opiates, Multi-morbidity</a:t>
            </a:r>
          </a:p>
          <a:p>
            <a:pPr>
              <a:buFont typeface="+mj-lt"/>
              <a:buAutoNum type="arabicPeriod"/>
            </a:pPr>
            <a:r>
              <a:rPr lang="en-US" dirty="0">
                <a:effectLst/>
                <a:latin typeface="Helvetica Neue" panose="02000503000000020004" pitchFamily="2" charset="0"/>
              </a:rPr>
              <a:t>What are the most common component causes? Not known</a:t>
            </a:r>
          </a:p>
          <a:p>
            <a:pPr>
              <a:buFont typeface="+mj-lt"/>
              <a:buAutoNum type="arabicPeriod"/>
            </a:pPr>
            <a:r>
              <a:rPr lang="en-US" dirty="0">
                <a:effectLst/>
                <a:latin typeface="Helvetica Neue" panose="02000503000000020004" pitchFamily="2" charset="0"/>
              </a:rPr>
              <a:t>Existing evidence pertains to well-defined populations that do not reflect clinical practice</a:t>
            </a:r>
          </a:p>
          <a:p>
            <a:pPr>
              <a:buFont typeface="+mj-lt"/>
              <a:buAutoNum type="arabicPeriod"/>
            </a:pPr>
            <a:r>
              <a:rPr lang="en-US" dirty="0">
                <a:effectLst/>
                <a:latin typeface="Helvetica Neue" panose="02000503000000020004" pitchFamily="2" charset="0"/>
              </a:rPr>
              <a:t>No consensus exists around how to systematically identify, nor manage these patients after stabilization. </a:t>
            </a:r>
          </a:p>
          <a:p>
            <a:pPr>
              <a:buFont typeface="+mj-lt"/>
              <a:buAutoNum type="arabicPeriod"/>
            </a:pPr>
            <a:r>
              <a:rPr lang="en-US" dirty="0">
                <a:effectLst/>
                <a:latin typeface="Helvetica Neue" panose="02000503000000020004" pitchFamily="2" charset="0"/>
              </a:rPr>
              <a:t>HUGE room for improvement in processes of care, but evidence is required.</a:t>
            </a:r>
          </a:p>
          <a:p>
            <a:endParaRPr lang="en-US" dirty="0"/>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29</a:t>
            </a:fld>
            <a:endParaRPr lang="en-US"/>
          </a:p>
        </p:txBody>
      </p:sp>
    </p:spTree>
    <p:extLst>
      <p:ext uri="{BB962C8B-B14F-4D97-AF65-F5344CB8AC3E}">
        <p14:creationId xmlns:p14="http://schemas.microsoft.com/office/powerpoint/2010/main" val="3498870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Necessary cause: in all sufficient sets, this component must be present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the most important of these principles is self-evident from the model: A given disease can be caused by more than one causal mechanism, and every causal mechanism involves the joint action of a multitude of component causes”’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multicausality is that most identified causes are neither necessary nor sufficient to produce disease. Nevertheless, a cause need not be either necessary or sufficient for its removal to result in disease</a:t>
            </a:r>
          </a:p>
          <a:p>
            <a:r>
              <a:rPr lang="en-US" sz="1200" kern="1200" dirty="0">
                <a:solidFill>
                  <a:schemeClr val="tx1"/>
                </a:solidFill>
                <a:effectLst/>
                <a:latin typeface="+mn-lt"/>
                <a:ea typeface="+mn-ea"/>
                <a:cs typeface="+mn-cs"/>
              </a:rPr>
              <a:t>prevention. If a component cause that is neither necessary nor sufficient is blocked, a substantial amount of disease may be prevented."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Rothman and Greenland</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30</a:t>
            </a:fld>
            <a:endParaRPr lang="en-US"/>
          </a:p>
        </p:txBody>
      </p:sp>
    </p:spTree>
    <p:extLst>
      <p:ext uri="{BB962C8B-B14F-4D97-AF65-F5344CB8AC3E}">
        <p14:creationId xmlns:p14="http://schemas.microsoft.com/office/powerpoint/2010/main" val="2100177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safe to generalize</a:t>
            </a:r>
          </a:p>
        </p:txBody>
      </p:sp>
      <p:sp>
        <p:nvSpPr>
          <p:cNvPr id="4" name="Slide Number Placeholder 3"/>
          <p:cNvSpPr>
            <a:spLocks noGrp="1"/>
          </p:cNvSpPr>
          <p:nvPr>
            <p:ph type="sldNum" sz="quarter" idx="5"/>
          </p:nvPr>
        </p:nvSpPr>
        <p:spPr/>
        <p:txBody>
          <a:bodyPr/>
          <a:lstStyle/>
          <a:p>
            <a:fld id="{7035CCB4-DF4F-3F4C-BC9E-4633452ED3B9}" type="slidenum">
              <a:rPr lang="en-US" smtClean="0"/>
              <a:t>31</a:t>
            </a:fld>
            <a:endParaRPr lang="en-US"/>
          </a:p>
        </p:txBody>
      </p:sp>
    </p:spTree>
    <p:extLst>
      <p:ext uri="{BB962C8B-B14F-4D97-AF65-F5344CB8AC3E}">
        <p14:creationId xmlns:p14="http://schemas.microsoft.com/office/powerpoint/2010/main" val="66126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First law of statistical power: thou shalt not dichotomize a continuous variable -&gt;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If you break things down by age &amp; degree of elevation, there is a discordance</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Dichotomizing/categorizing a continuous variable.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a:t>
            </a:fld>
            <a:endParaRPr lang="en-US"/>
          </a:p>
        </p:txBody>
      </p:sp>
    </p:spTree>
    <p:extLst>
      <p:ext uri="{BB962C8B-B14F-4D97-AF65-F5344CB8AC3E}">
        <p14:creationId xmlns:p14="http://schemas.microsoft.com/office/powerpoint/2010/main" val="437584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C1782-F745-2A4B-BFE4-F05CB18172C3}" type="slidenum">
              <a:rPr lang="en-US" smtClean="0"/>
              <a:t>32</a:t>
            </a:fld>
            <a:endParaRPr lang="en-US"/>
          </a:p>
        </p:txBody>
      </p:sp>
    </p:spTree>
    <p:extLst>
      <p:ext uri="{BB962C8B-B14F-4D97-AF65-F5344CB8AC3E}">
        <p14:creationId xmlns:p14="http://schemas.microsoft.com/office/powerpoint/2010/main" val="3964940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C1782-F745-2A4B-BFE4-F05CB18172C3}" type="slidenum">
              <a:rPr lang="en-US" smtClean="0"/>
              <a:t>33</a:t>
            </a:fld>
            <a:endParaRPr lang="en-US"/>
          </a:p>
        </p:txBody>
      </p:sp>
    </p:spTree>
    <p:extLst>
      <p:ext uri="{BB962C8B-B14F-4D97-AF65-F5344CB8AC3E}">
        <p14:creationId xmlns:p14="http://schemas.microsoft.com/office/powerpoint/2010/main" val="590605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C1782-F745-2A4B-BFE4-F05CB18172C3}" type="slidenum">
              <a:rPr lang="en-US" smtClean="0"/>
              <a:t>34</a:t>
            </a:fld>
            <a:endParaRPr lang="en-US"/>
          </a:p>
        </p:txBody>
      </p:sp>
    </p:spTree>
    <p:extLst>
      <p:ext uri="{BB962C8B-B14F-4D97-AF65-F5344CB8AC3E}">
        <p14:creationId xmlns:p14="http://schemas.microsoft.com/office/powerpoint/2010/main" val="2352841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add what big data gets you?</a:t>
            </a:r>
          </a:p>
        </p:txBody>
      </p:sp>
      <p:sp>
        <p:nvSpPr>
          <p:cNvPr id="4" name="Slide Number Placeholder 3"/>
          <p:cNvSpPr>
            <a:spLocks noGrp="1"/>
          </p:cNvSpPr>
          <p:nvPr>
            <p:ph type="sldNum" sz="quarter" idx="5"/>
          </p:nvPr>
        </p:nvSpPr>
        <p:spPr/>
        <p:txBody>
          <a:bodyPr/>
          <a:lstStyle/>
          <a:p>
            <a:fld id="{D6154C9C-28C3-5141-89EE-A48E8C9C2C49}" type="slidenum">
              <a:rPr lang="en-US" smtClean="0"/>
              <a:t>35</a:t>
            </a:fld>
            <a:endParaRPr lang="en-US"/>
          </a:p>
        </p:txBody>
      </p:sp>
    </p:spTree>
    <p:extLst>
      <p:ext uri="{BB962C8B-B14F-4D97-AF65-F5344CB8AC3E}">
        <p14:creationId xmlns:p14="http://schemas.microsoft.com/office/powerpoint/2010/main" val="314831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Perhaps go through and give metrics for how much the original data varied from this: https://www-</a:t>
            </a:r>
            <a:r>
              <a:rPr lang="en-US" dirty="0" err="1">
                <a:effectLst/>
                <a:latin typeface="Helvetica Neue" panose="02000503000000020004" pitchFamily="2" charset="0"/>
              </a:rPr>
              <a:t>ncbi</a:t>
            </a:r>
            <a:r>
              <a:rPr lang="en-US" dirty="0">
                <a:effectLst/>
                <a:latin typeface="Helvetica Neue" panose="02000503000000020004" pitchFamily="2" charset="0"/>
              </a:rPr>
              <a:t>-</a:t>
            </a:r>
            <a:r>
              <a:rPr lang="en-US" dirty="0" err="1">
                <a:effectLst/>
                <a:latin typeface="Helvetica Neue" panose="02000503000000020004" pitchFamily="2" charset="0"/>
              </a:rPr>
              <a:t>nlm-nih-gov.ezproxy.lib.utah.edu</a:t>
            </a:r>
            <a:r>
              <a:rPr lang="en-US" dirty="0">
                <a:effectLst/>
                <a:latin typeface="Helvetica Neue" panose="02000503000000020004" pitchFamily="2" charset="0"/>
              </a:rPr>
              <a:t>/</a:t>
            </a:r>
            <a:r>
              <a:rPr lang="en-US" dirty="0" err="1">
                <a:effectLst/>
                <a:latin typeface="Helvetica Neue" panose="02000503000000020004" pitchFamily="2" charset="0"/>
              </a:rPr>
              <a:t>pmc</a:t>
            </a:r>
            <a:r>
              <a:rPr lang="en-US" dirty="0">
                <a:effectLst/>
                <a:latin typeface="Helvetica Neue" panose="02000503000000020004" pitchFamily="2" charset="0"/>
              </a:rPr>
              <a:t>/articles/PMC5051581/ </a:t>
            </a:r>
            <a:r>
              <a:rPr lang="en-US" dirty="0">
                <a:effectLst/>
                <a:latin typeface="Helvetica Neue" panose="02000503000000020004" pitchFamily="2" charset="0"/>
                <a:sym typeface="Wingdings" pitchFamily="2" charset="2"/>
              </a:rPr>
              <a:t>- different categories/metrics of data quality</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BMI: 10-100 - BMI is truncated at 50 to avoid identifying notable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RR: 2-75 --- // </a:t>
            </a:r>
            <a:r>
              <a:rPr lang="en-US" dirty="0" err="1">
                <a:effectLst/>
                <a:latin typeface="Helvetica Neue" panose="02000503000000020004" pitchFamily="2" charset="0"/>
              </a:rPr>
              <a:t>whats</a:t>
            </a:r>
            <a:r>
              <a:rPr lang="en-US" dirty="0">
                <a:effectLst/>
                <a:latin typeface="Helvetica Neue" panose="02000503000000020004" pitchFamily="2" charset="0"/>
              </a:rPr>
              <a:t> going on with respiratory rates below 4?  - do we think these are coding errors or peri-arrest? — seems like they are preferentially in the ventilation procedure code group… perhaps this is an error in how IMV vs spontaneous breaths are coded in the dataset? I think nothing to do here yet. </a:t>
            </a:r>
          </a:p>
          <a:p>
            <a:endParaRPr lang="en-US" dirty="0">
              <a:effectLst/>
              <a:latin typeface="Helvetica Neue" panose="02000503000000020004" pitchFamily="2" charset="0"/>
            </a:endParaRPr>
          </a:p>
          <a:p>
            <a:r>
              <a:rPr lang="en-US" dirty="0">
                <a:effectLst/>
                <a:latin typeface="Helvetica Neue" panose="02000503000000020004" pitchFamily="2" charset="0"/>
              </a:rPr>
              <a:t>Temp(F): 30 - 110</a:t>
            </a:r>
          </a:p>
          <a:p>
            <a:r>
              <a:rPr lang="en-US" dirty="0">
                <a:effectLst/>
                <a:latin typeface="Helvetica Neue" panose="02000503000000020004" pitchFamily="2" charset="0"/>
              </a:rPr>
              <a:t>Sys BP: 30 - 350</a:t>
            </a:r>
          </a:p>
          <a:p>
            <a:r>
              <a:rPr lang="en-US" dirty="0" err="1">
                <a:effectLst/>
                <a:latin typeface="Helvetica Neue" panose="02000503000000020004" pitchFamily="2" charset="0"/>
              </a:rPr>
              <a:t>Dia</a:t>
            </a:r>
            <a:r>
              <a:rPr lang="en-US" dirty="0">
                <a:effectLst/>
                <a:latin typeface="Helvetica Neue" panose="02000503000000020004" pitchFamily="2" charset="0"/>
              </a:rPr>
              <a:t> BP: (15 on revamp) 20 - 250</a:t>
            </a:r>
          </a:p>
          <a:p>
            <a:r>
              <a:rPr lang="en-US" dirty="0">
                <a:effectLst/>
                <a:latin typeface="Helvetica Neue" panose="02000503000000020004" pitchFamily="2" charset="0"/>
              </a:rPr>
              <a:t>SpO2: 50-100</a:t>
            </a:r>
          </a:p>
          <a:p>
            <a:r>
              <a:rPr lang="en-US" dirty="0">
                <a:effectLst/>
                <a:latin typeface="Helvetica Neue" panose="02000503000000020004" pitchFamily="2" charset="0"/>
              </a:rPr>
              <a:t>HR: 15 - 300</a:t>
            </a:r>
          </a:p>
          <a:p>
            <a:endParaRPr lang="en-US" dirty="0"/>
          </a:p>
          <a:p>
            <a:r>
              <a:rPr lang="en-US" dirty="0">
                <a:effectLst/>
                <a:latin typeface="Helvetica Neue" panose="02000503000000020004" pitchFamily="2" charset="0"/>
              </a:rPr>
              <a:t>Temp: outside 70F - 110F;  20c - 43c </a:t>
            </a:r>
          </a:p>
          <a:p>
            <a:r>
              <a:rPr lang="en-US" dirty="0">
                <a:effectLst/>
                <a:latin typeface="Helvetica Neue" panose="02000503000000020004" pitchFamily="2" charset="0"/>
              </a:rPr>
              <a:t>*** If temperature is between 20-43, can be assumed to represent C and converted to Fahrenheit</a:t>
            </a:r>
          </a:p>
          <a:p>
            <a:endParaRPr lang="en-US" dirty="0"/>
          </a:p>
          <a:p>
            <a:endParaRPr lang="en-US" dirty="0"/>
          </a:p>
          <a:p>
            <a:endParaRPr lang="en-US" dirty="0"/>
          </a:p>
          <a:p>
            <a:r>
              <a:rPr lang="en-US" dirty="0"/>
              <a:t>Example methods discussion </a:t>
            </a:r>
            <a:r>
              <a:rPr lang="en-US" dirty="0">
                <a:effectLst/>
                <a:latin typeface="Helvetica Neue" panose="02000503000000020004" pitchFamily="2" charset="0"/>
              </a:rPr>
              <a:t>from supplement here: </a:t>
            </a:r>
            <a:r>
              <a:rPr lang="en-US" dirty="0">
                <a:solidFill>
                  <a:srgbClr val="DCA10D"/>
                </a:solidFill>
                <a:effectLst/>
                <a:latin typeface="Helvetica Neue" panose="02000503000000020004" pitchFamily="2" charset="0"/>
                <a:hlinkClick r:id="rId3"/>
              </a:rPr>
              <a:t>https://www.ncbi.nlm.nih.gov/pmc/articles/PMC8404019/</a:t>
            </a:r>
            <a:r>
              <a:rPr lang="en-US" dirty="0">
                <a:effectLst/>
                <a:latin typeface="Helvetica Neue" panose="02000503000000020004" pitchFamily="2" charset="0"/>
              </a:rPr>
              <a:t>) </a:t>
            </a:r>
            <a:endParaRPr lang="en-US" dirty="0"/>
          </a:p>
          <a:p>
            <a:br>
              <a:rPr lang="en-US" dirty="0">
                <a:effectLst/>
                <a:latin typeface="Helvetica Neue" panose="02000503000000020004" pitchFamily="2" charset="0"/>
              </a:rPr>
            </a:br>
            <a:r>
              <a:rPr lang="en-US" dirty="0">
                <a:effectLst/>
                <a:latin typeface="Helvetica Neue" panose="02000503000000020004" pitchFamily="2" charset="0"/>
              </a:rPr>
              <a:t>“Step I. Data preprocessing</a:t>
            </a:r>
          </a:p>
          <a:p>
            <a:r>
              <a:rPr lang="en-US" dirty="0">
                <a:effectLst/>
                <a:latin typeface="Helvetica Neue" panose="02000503000000020004" pitchFamily="2" charset="0"/>
              </a:rPr>
              <a:t>To ensure data quality and hypothesis of clustering algorithm was satisfied, the following preprocessing steps were performed:</a:t>
            </a:r>
          </a:p>
          <a:p>
            <a:endParaRPr lang="en-US" dirty="0">
              <a:effectLst/>
              <a:latin typeface="Helvetica Neue" panose="02000503000000020004" pitchFamily="2" charset="0"/>
            </a:endParaRPr>
          </a:p>
          <a:p>
            <a:r>
              <a:rPr lang="en-US" dirty="0">
                <a:effectLst/>
                <a:latin typeface="Helvetica Neue" panose="02000503000000020004" pitchFamily="2" charset="0"/>
              </a:rPr>
              <a:t>(1) data cleaning</a:t>
            </a:r>
          </a:p>
          <a:p>
            <a:r>
              <a:rPr lang="en-US" dirty="0">
                <a:effectLst/>
                <a:latin typeface="Helvetica Neue" panose="02000503000000020004" pitchFamily="2" charset="0"/>
              </a:rPr>
              <a:t>Data cleaning was performed on vital monitoring and lab result data to filter out erroneous measurement and correct unsuccessful default data conversion. We examined the statistics and distribution plot of selected clinical variables and FiO2 which were used in calculation of PaO2/FiO2 ratio (P/F ratio). Erroneous measurement such as pH &lt; 6 were removed from the dataset. Additional data conversion was performed on entries where the default data conversion is unsuccessful. For example, bicarbonate measure recorded as “&gt;45” was converted to 45 and age recorded as “&gt;89” was converted to 89. For calculation of P/F ratio, if multiple arterial blood gas test (ABG test) results were recorded at same timestamp with different FiO2 settings, P/F ratio were marked as missing value since we were unable to map PaO2 measurements to corresponding FiO2 ventilator settings. </a:t>
            </a:r>
          </a:p>
          <a:p>
            <a:r>
              <a:rPr lang="en-US" dirty="0">
                <a:effectLst/>
                <a:latin typeface="Helvetica Neue" panose="02000503000000020004" pitchFamily="2" charset="0"/>
              </a:rPr>
              <a:t> </a:t>
            </a:r>
          </a:p>
          <a:p>
            <a:r>
              <a:rPr lang="en-US" dirty="0">
                <a:effectLst/>
                <a:latin typeface="Helvetica Neue" panose="02000503000000020004" pitchFamily="2" charset="0"/>
              </a:rPr>
              <a:t>(2) distribution transformation</a:t>
            </a:r>
          </a:p>
          <a:p>
            <a:r>
              <a:rPr lang="en-US" dirty="0">
                <a:effectLst/>
                <a:latin typeface="Helvetica Neue" panose="02000503000000020004" pitchFamily="2" charset="0"/>
              </a:rPr>
              <a:t>We examined skewness and distribution plot of selected variables and applied log transformation on variables with long trails (e.g. Blood Urea Nitrogen, Creatinine).</a:t>
            </a:r>
          </a:p>
          <a:p>
            <a:r>
              <a:rPr lang="en-US" dirty="0">
                <a:effectLst/>
                <a:latin typeface="Helvetica Neue" panose="02000503000000020004" pitchFamily="2" charset="0"/>
              </a:rPr>
              <a:t> </a:t>
            </a:r>
          </a:p>
          <a:p>
            <a:r>
              <a:rPr lang="en-US" dirty="0">
                <a:effectLst/>
                <a:latin typeface="Helvetica Neue" panose="02000503000000020004" pitchFamily="2" charset="0"/>
              </a:rPr>
              <a:t>(3) extreme value bounding</a:t>
            </a:r>
          </a:p>
          <a:p>
            <a:r>
              <a:rPr lang="en-US" dirty="0">
                <a:effectLst/>
                <a:latin typeface="Helvetica Neue" panose="02000503000000020004" pitchFamily="2" charset="0"/>
              </a:rPr>
              <a:t>Due to clustering algorithms are sensitive to outliers, we bounded all measurements to their 0.02 and 0.98 percentile respectively to eliminate erroneous and extreme values.</a:t>
            </a:r>
          </a:p>
          <a:p>
            <a:r>
              <a:rPr lang="en-US" dirty="0">
                <a:effectLst/>
                <a:latin typeface="Helvetica Neue" panose="02000503000000020004" pitchFamily="2" charset="0"/>
              </a:rPr>
              <a:t> </a:t>
            </a:r>
          </a:p>
          <a:p>
            <a:r>
              <a:rPr lang="en-US" dirty="0">
                <a:effectLst/>
                <a:latin typeface="Helvetica Neue" panose="02000503000000020004" pitchFamily="2" charset="0"/>
              </a:rPr>
              <a:t>(4) normalization</a:t>
            </a:r>
          </a:p>
          <a:p>
            <a:r>
              <a:rPr lang="en-US" dirty="0">
                <a:effectLst/>
                <a:latin typeface="Helvetica Neue" panose="02000503000000020004" pitchFamily="2" charset="0"/>
              </a:rPr>
              <a:t>Normalization was performed for each variable. Categorical variables are encoded by 0 and 1.</a:t>
            </a:r>
          </a:p>
          <a:p>
            <a:r>
              <a:rPr lang="en-US" dirty="0">
                <a:effectLst/>
                <a:latin typeface="Helvetica Neue" panose="02000503000000020004" pitchFamily="2" charset="0"/>
              </a:rPr>
              <a:t> </a:t>
            </a:r>
          </a:p>
          <a:p>
            <a:r>
              <a:rPr lang="en-US" dirty="0">
                <a:effectLst/>
                <a:latin typeface="Helvetica Neue" panose="02000503000000020004" pitchFamily="2" charset="0"/>
              </a:rPr>
              <a:t>(5) removing observations with missing variables</a:t>
            </a:r>
          </a:p>
          <a:p>
            <a:r>
              <a:rPr lang="en-US" dirty="0">
                <a:effectLst/>
                <a:latin typeface="Helvetica Neue" panose="02000503000000020004" pitchFamily="2" charset="0"/>
              </a:rPr>
              <a:t>Large number of missing values indicate high degree of information loss. To ensure observations in </a:t>
            </a:r>
            <a:r>
              <a:rPr lang="en-US" dirty="0" err="1">
                <a:effectLst/>
                <a:latin typeface="Helvetica Neue" panose="02000503000000020004" pitchFamily="2" charset="0"/>
              </a:rPr>
              <a:t>eICU</a:t>
            </a:r>
            <a:r>
              <a:rPr lang="en-US" dirty="0">
                <a:effectLst/>
                <a:latin typeface="Helvetica Neue" panose="02000503000000020004" pitchFamily="2" charset="0"/>
              </a:rPr>
              <a:t> derivation cohort contains adequate information for clustering, all patients with 10 or more missing variables were removed.</a:t>
            </a:r>
          </a:p>
          <a:p>
            <a:r>
              <a:rPr lang="en-US" dirty="0">
                <a:effectLst/>
                <a:latin typeface="Helvetica Neue" panose="02000503000000020004" pitchFamily="2" charset="0"/>
              </a:rPr>
              <a:t> </a:t>
            </a:r>
          </a:p>
          <a:p>
            <a:r>
              <a:rPr lang="en-US" dirty="0">
                <a:effectLst/>
                <a:latin typeface="Helvetica Neue" panose="02000503000000020004" pitchFamily="2" charset="0"/>
              </a:rPr>
              <a:t>(6) missing value imputation</a:t>
            </a:r>
          </a:p>
          <a:p>
            <a:r>
              <a:rPr lang="en-US" dirty="0">
                <a:effectLst/>
                <a:latin typeface="Helvetica Neue" panose="02000503000000020004" pitchFamily="2" charset="0"/>
              </a:rPr>
              <a:t>We observed missing values in </a:t>
            </a:r>
            <a:r>
              <a:rPr lang="en-US" dirty="0" err="1">
                <a:effectLst/>
                <a:latin typeface="Helvetica Neue" panose="02000503000000020004" pitchFamily="2" charset="0"/>
              </a:rPr>
              <a:t>eICU</a:t>
            </a:r>
            <a:r>
              <a:rPr lang="en-US" dirty="0">
                <a:effectLst/>
                <a:latin typeface="Helvetica Neue" panose="02000503000000020004" pitchFamily="2" charset="0"/>
              </a:rPr>
              <a:t> dataset under different variable extraction window.</a:t>
            </a:r>
            <a:r>
              <a:rPr lang="en-US" baseline="30000" dirty="0">
                <a:effectLst/>
                <a:latin typeface="Helvetica Neue" panose="02000503000000020004" pitchFamily="2" charset="0"/>
              </a:rPr>
              <a:t>1</a:t>
            </a:r>
            <a:r>
              <a:rPr lang="en-US" dirty="0">
                <a:effectLst/>
                <a:latin typeface="Helvetica Neue" panose="02000503000000020004" pitchFamily="2" charset="0"/>
              </a:rPr>
              <a:t> Due to clustering algorithm did not accept missing value as input, data imputation is required. We assumed: variables are missing at random (MAR). Multiple imputation by chained equations (MICE) was applied to the dataset and all clinical variables were modeled by linear regression.</a:t>
            </a:r>
            <a:r>
              <a:rPr lang="en-US" baseline="30000" dirty="0">
                <a:effectLst/>
                <a:latin typeface="Helvetica Neue" panose="02000503000000020004" pitchFamily="2" charset="0"/>
              </a:rPr>
              <a:t>2,3</a:t>
            </a:r>
            <a:r>
              <a:rPr lang="en-US" dirty="0">
                <a:effectLst/>
                <a:latin typeface="Helvetica Neue" panose="02000503000000020004" pitchFamily="2" charset="0"/>
              </a:rPr>
              <a:t> MICE generated 10 independent datasets in the imputation procedure. For visualization, the last imputed dataset was selected to generate plots. For modelling, standard clustering was performed on each of the imputed datasets, and their parameters were pooled to obtain the final model.</a:t>
            </a:r>
          </a:p>
          <a:p>
            <a:r>
              <a:rPr lang="en-US" dirty="0">
                <a:effectLst/>
                <a:latin typeface="Helvetica Neue" panose="02000503000000020004" pitchFamily="2" charset="0"/>
              </a:rPr>
              <a:t> </a:t>
            </a:r>
          </a:p>
          <a:p>
            <a:r>
              <a:rPr lang="en-US" dirty="0">
                <a:effectLst/>
                <a:latin typeface="Helvetica Neue" panose="02000503000000020004" pitchFamily="2" charset="0"/>
              </a:rPr>
              <a:t>(7) correlation analysis</a:t>
            </a:r>
          </a:p>
          <a:p>
            <a:r>
              <a:rPr lang="en-US" dirty="0">
                <a:effectLst/>
                <a:latin typeface="Helvetica Neue" panose="02000503000000020004" pitchFamily="2" charset="0"/>
              </a:rPr>
              <a:t>Correlation matrix of selected clinical variables was analyzed.</a:t>
            </a:r>
          </a:p>
          <a:p>
            <a:r>
              <a:rPr lang="en-US" dirty="0">
                <a:effectLst/>
                <a:latin typeface="Helvetica Neue" panose="02000503000000020004" pitchFamily="2" charset="0"/>
              </a:rPr>
              <a: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a:t>
            </a:r>
          </a:p>
          <a:p>
            <a:r>
              <a:rPr lang="en-US" dirty="0">
                <a:effectLst/>
                <a:latin typeface="Helvetica Neue" panose="02000503000000020004" pitchFamily="2" charset="0"/>
              </a:rPr>
              <a:t>Step II. Understanding the clustering structure</a:t>
            </a:r>
          </a:p>
          <a:p>
            <a:r>
              <a:rPr lang="en-US" dirty="0">
                <a:effectLst/>
                <a:latin typeface="Helvetica Neue" panose="02000503000000020004" pitchFamily="2" charset="0"/>
              </a:rPr>
              <a:t>Data points can group in non-overlapping balls with clear boundaries in between or group in one ball that can be partitioned into multiple subgroup in high dimensional space. To understand the grouping structure of points, we applied a clustering algorithm called ordering points to identify the clustering structure (OPTICS).</a:t>
            </a:r>
            <a:r>
              <a:rPr lang="en-US" baseline="30000" dirty="0">
                <a:effectLst/>
                <a:latin typeface="Helvetica Neue" panose="02000503000000020004" pitchFamily="2" charset="0"/>
              </a:rPr>
              <a:t>4</a:t>
            </a:r>
            <a:r>
              <a:rPr lang="en-US" dirty="0">
                <a:effectLst/>
                <a:latin typeface="Helvetica Neue" panose="02000503000000020004" pitchFamily="2" charset="0"/>
              </a:rPr>
              <a:t> OPTICS is a density-based model which can detect clusters in various densities. A reachability plot was produced with OPTICS, which was used to determine if data points are group in non-overlapping balls. If the reachability plot consists multiple segmented curves with points on the tail of one curve significantly higher than most points on another curve, points in the underlying dataset are likely group in non-overlapping balls. If the reachability plot consists one smooth curve, points in the underlying dataset are likely to group in one ball. The reachability plot for both </a:t>
            </a:r>
            <a:r>
              <a:rPr lang="en-US" dirty="0" err="1">
                <a:effectLst/>
                <a:latin typeface="Helvetica Neue" panose="02000503000000020004" pitchFamily="2" charset="0"/>
              </a:rPr>
              <a:t>eICU</a:t>
            </a:r>
            <a:r>
              <a:rPr lang="en-US" dirty="0">
                <a:effectLst/>
                <a:latin typeface="Helvetica Neue" panose="02000503000000020004" pitchFamily="2" charset="0"/>
              </a:rPr>
              <a:t> derivation and validation cohort were smooth curves, indicating that points were grouped in one ball and that partition clustering model was preferred. </a:t>
            </a:r>
          </a:p>
          <a:p>
            <a:r>
              <a:rPr lang="en-US" dirty="0">
                <a:effectLst/>
                <a:latin typeface="Helvetica Neue" panose="02000503000000020004" pitchFamily="2" charset="0"/>
              </a:rPr>
              <a:t> </a:t>
            </a:r>
          </a:p>
          <a:p>
            <a:r>
              <a:rPr lang="en-US" dirty="0">
                <a:effectLst/>
                <a:latin typeface="Helvetica Neue" panose="02000503000000020004" pitchFamily="2" charset="0"/>
              </a:rPr>
              <a:t>Step III. Clustering </a:t>
            </a:r>
          </a:p>
          <a:p>
            <a:r>
              <a:rPr lang="en-US" dirty="0">
                <a:effectLst/>
                <a:latin typeface="Helvetica Neue" panose="02000503000000020004" pitchFamily="2" charset="0"/>
              </a:rPr>
              <a:t>We used centroid based K-means clustering (K-Means) as the clustering model in this study. To determine the optimal number of cluster k, we examined the Gap statistics and the Gap* statistics. Consensus clustering (CC) is used the cross validation the cluster assignment of K-Means. </a:t>
            </a:r>
          </a:p>
          <a:p>
            <a:r>
              <a:rPr lang="en-US" dirty="0">
                <a:effectLst/>
                <a:latin typeface="Helvetica Neue" panose="02000503000000020004" pitchFamily="2" charset="0"/>
              </a:rPr>
              <a:t> </a:t>
            </a:r>
          </a:p>
          <a:p>
            <a:r>
              <a:rPr lang="en-US" dirty="0">
                <a:effectLst/>
                <a:latin typeface="Helvetica Neue" panose="02000503000000020004" pitchFamily="2" charset="0"/>
              </a:rPr>
              <a:t>To evaluate the clustering result, we considered both theoretical and practical factors including: (1) Goodness of fit (2) Adequate large cluster size (3) Salient difference in clinical characteristics between different phenotypes. Phenotypes were visualized by: (1) t-distributed stochastic neighbor embedding plots (t-SNE)</a:t>
            </a:r>
            <a:r>
              <a:rPr lang="en-US" baseline="30000" dirty="0">
                <a:effectLst/>
                <a:latin typeface="Helvetica Neue" panose="02000503000000020004" pitchFamily="2" charset="0"/>
              </a:rPr>
              <a:t>5</a:t>
            </a:r>
            <a:r>
              <a:rPr lang="en-US" dirty="0">
                <a:effectLst/>
                <a:latin typeface="Helvetica Neue" panose="02000503000000020004" pitchFamily="2" charset="0"/>
              </a:rPr>
              <a:t> (2) Line plot of variables normalized by 3 phenotype population mean (3) Rank plot of variables normalized by 2 phenotype population mean. </a:t>
            </a:r>
          </a:p>
          <a:p>
            <a:r>
              <a:rPr lang="en-US" dirty="0">
                <a:effectLst/>
                <a:latin typeface="Helvetica Neue" panose="02000503000000020004" pitchFamily="2" charset="0"/>
              </a:rPr>
              <a:t> </a:t>
            </a:r>
          </a:p>
          <a:p>
            <a:r>
              <a:rPr lang="en-US" dirty="0">
                <a:effectLst/>
                <a:latin typeface="Helvetica Neue" panose="02000503000000020004" pitchFamily="2" charset="0"/>
              </a:rPr>
              <a:t>The optimal number of cluster k is determined by the Gap statistics and the Gap* statistics. Gap statistic compares the total intra-cluster variation for number of cluster k with their expected values under the null hypothesis that distribution has no obvious cluster and is calculated as log of Intra-cluster sum of the pairwise distances.</a:t>
            </a:r>
            <a:r>
              <a:rPr lang="en-US" baseline="30000" dirty="0">
                <a:effectLst/>
                <a:latin typeface="Helvetica Neue" panose="02000503000000020004" pitchFamily="2" charset="0"/>
              </a:rPr>
              <a:t>6</a:t>
            </a:r>
            <a:r>
              <a:rPr lang="en-US" dirty="0">
                <a:effectLst/>
                <a:latin typeface="Helvetica Neue" panose="02000503000000020004" pitchFamily="2" charset="0"/>
              </a:rPr>
              <a:t> The difference between Gap statistics and Gap* statistics is that Gap* statistics remove the log function.</a:t>
            </a:r>
            <a:r>
              <a:rPr lang="en-US" baseline="30000" dirty="0">
                <a:effectLst/>
                <a:latin typeface="Helvetica Neue" panose="02000503000000020004" pitchFamily="2" charset="0"/>
              </a:rPr>
              <a:t>7</a:t>
            </a:r>
            <a:r>
              <a:rPr lang="en-US" dirty="0">
                <a:effectLst/>
                <a:latin typeface="Helvetica Neue" panose="02000503000000020004" pitchFamily="2" charset="0"/>
              </a:rPr>
              <a:t> In some cases, Gap statistics tend to overestimate the number of clusters but may outperform in the overlapping group cases. In these cases, the optimal number of cluster is determined by the highest Gap statistics value or identifying the first number of cluster k, such that </a:t>
            </a:r>
            <a:r>
              <a:rPr lang="en-US" dirty="0" err="1">
                <a:effectLst/>
                <a:latin typeface="Helvetica Neue" panose="02000503000000020004" pitchFamily="2" charset="0"/>
              </a:rPr>
              <a:t>Gap</a:t>
            </a:r>
            <a:r>
              <a:rPr lang="en-US" baseline="-25000" dirty="0" err="1">
                <a:effectLst/>
                <a:latin typeface="Helvetica Neue" panose="02000503000000020004" pitchFamily="2" charset="0"/>
              </a:rPr>
              <a:t>n</a:t>
            </a:r>
            <a:r>
              <a:rPr lang="en-US" dirty="0">
                <a:effectLst/>
                <a:latin typeface="Helvetica Neue" panose="02000503000000020004" pitchFamily="2" charset="0"/>
              </a:rPr>
              <a:t>(k) ≥ </a:t>
            </a:r>
            <a:r>
              <a:rPr lang="en-US" dirty="0" err="1">
                <a:effectLst/>
                <a:latin typeface="Helvetica Neue" panose="02000503000000020004" pitchFamily="2" charset="0"/>
              </a:rPr>
              <a:t>Gap</a:t>
            </a:r>
            <a:r>
              <a:rPr lang="en-US" baseline="-25000" dirty="0" err="1">
                <a:effectLst/>
                <a:latin typeface="Helvetica Neue" panose="02000503000000020004" pitchFamily="2" charset="0"/>
              </a:rPr>
              <a:t>n</a:t>
            </a:r>
            <a:r>
              <a:rPr lang="en-US" dirty="0">
                <a:effectLst/>
                <a:latin typeface="Helvetica Neue" panose="02000503000000020004" pitchFamily="2" charset="0"/>
              </a:rPr>
              <a:t>(k + 1) − s</a:t>
            </a:r>
            <a:r>
              <a:rPr lang="en-US" baseline="-25000" dirty="0">
                <a:effectLst/>
                <a:latin typeface="Helvetica Neue" panose="02000503000000020004" pitchFamily="2" charset="0"/>
              </a:rPr>
              <a:t>k+1</a:t>
            </a:r>
            <a:r>
              <a:rPr lang="en-US" dirty="0">
                <a:effectLst/>
                <a:latin typeface="Helvetica Neue" panose="02000503000000020004" pitchFamily="2" charset="0"/>
              </a:rPr>
              <a:t>. Both Diff value in Gap statistics plot and Gap* statistics plot suggested that optimal number of clusters is 3.</a:t>
            </a:r>
          </a:p>
          <a:p>
            <a:r>
              <a:rPr lang="en-US" dirty="0">
                <a:effectLst/>
                <a:latin typeface="Helvetica Neue" panose="02000503000000020004" pitchFamily="2" charset="0"/>
              </a:rPr>
              <a:t> </a:t>
            </a:r>
          </a:p>
          <a:p>
            <a:r>
              <a:rPr lang="en-US" dirty="0">
                <a:effectLst/>
                <a:latin typeface="Helvetica Neue" panose="02000503000000020004" pitchFamily="2" charset="0"/>
              </a:rPr>
              <a:t>To cross validate the cluster assigned by K-Means, we applied consensus clustering on same data to compare the difference in cluster assignments and phenotype clinical characteristics. Consensus clustering aims to group points into clusters by evaluating degree of confidence or “consensus” of two points are grouped into one cluster under the uncertainty of repeated subsampling.</a:t>
            </a:r>
            <a:r>
              <a:rPr lang="en-US" baseline="30000" dirty="0">
                <a:effectLst/>
                <a:latin typeface="Helvetica Neue" panose="02000503000000020004" pitchFamily="2" charset="0"/>
              </a:rPr>
              <a:t>8</a:t>
            </a:r>
            <a:r>
              <a:rPr lang="en-US" dirty="0">
                <a:effectLst/>
                <a:latin typeface="Helvetica Neue" panose="02000503000000020004" pitchFamily="2" charset="0"/>
              </a:rPr>
              <a:t> Pairwise consensus value is defined as “the proportion of time in which two point are grouped in the same cluster” and a high consensus value indicates high goodness of fit. We performed consensus clustering under the </a:t>
            </a:r>
            <a:r>
              <a:rPr lang="en-US" dirty="0" err="1">
                <a:effectLst/>
                <a:latin typeface="Helvetica Neue" panose="02000503000000020004" pitchFamily="2" charset="0"/>
              </a:rPr>
              <a:t>ConsensusClusterPlus</a:t>
            </a:r>
            <a:r>
              <a:rPr lang="en-US" dirty="0">
                <a:effectLst/>
                <a:latin typeface="Helvetica Neue" panose="02000503000000020004" pitchFamily="2" charset="0"/>
              </a:rPr>
              <a:t> implementation in R.</a:t>
            </a:r>
            <a:r>
              <a:rPr lang="en-US" baseline="30000" dirty="0">
                <a:effectLst/>
                <a:latin typeface="Helvetica Neue" panose="02000503000000020004" pitchFamily="2" charset="0"/>
              </a:rPr>
              <a:t>9</a:t>
            </a:r>
            <a:r>
              <a:rPr lang="en-US" dirty="0">
                <a:effectLst/>
                <a:latin typeface="Helvetica Neue" panose="02000503000000020004" pitchFamily="2" charset="0"/>
              </a:rPr>
              <a:t> We observe a sharp decline in Delta Area plot of CDF from 3 class to 4 class, indicating optimal number of clusters is likely to be 3. Under cluster number=3, cluster consensus for all cluster was above 0.8 and consensus matrix plot suggested that goodness of fit was high. </a:t>
            </a:r>
          </a:p>
          <a:p>
            <a:r>
              <a:rPr lang="en-US" dirty="0">
                <a:effectLst/>
                <a:latin typeface="Helvetica Neue" panose="02000503000000020004" pitchFamily="2" charset="0"/>
              </a:rPr>
              <a:t> </a:t>
            </a:r>
          </a:p>
          <a:p>
            <a:r>
              <a:rPr lang="en-US" dirty="0">
                <a:effectLst/>
                <a:latin typeface="Helvetica Neue" panose="02000503000000020004" pitchFamily="2" charset="0"/>
              </a:rPr>
              <a:t> </a:t>
            </a:r>
          </a:p>
          <a:p>
            <a:r>
              <a:rPr lang="en-US" dirty="0">
                <a:effectLst/>
                <a:latin typeface="Helvetica Neue" panose="02000503000000020004" pitchFamily="2" charset="0"/>
              </a:rPr>
              <a: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a:t>
            </a:r>
          </a:p>
          <a:p>
            <a:r>
              <a:rPr lang="en-US" dirty="0">
                <a:effectLst/>
                <a:latin typeface="Helvetica Neue" panose="02000503000000020004" pitchFamily="2" charset="0"/>
              </a:rPr>
              <a:t>To further test the stability and robustness of K-Means model, we evaluated the following factors: (1) changes in clinical characteristics of phenotypes between models trained on </a:t>
            </a:r>
            <a:r>
              <a:rPr lang="en-US" dirty="0" err="1">
                <a:effectLst/>
                <a:latin typeface="Helvetica Neue" panose="02000503000000020004" pitchFamily="2" charset="0"/>
              </a:rPr>
              <a:t>eICU</a:t>
            </a:r>
            <a:r>
              <a:rPr lang="en-US" dirty="0">
                <a:effectLst/>
                <a:latin typeface="Helvetica Neue" panose="02000503000000020004" pitchFamily="2" charset="0"/>
              </a:rPr>
              <a:t> derivation cohort and </a:t>
            </a:r>
            <a:r>
              <a:rPr lang="en-US" dirty="0" err="1">
                <a:effectLst/>
                <a:latin typeface="Helvetica Neue" panose="02000503000000020004" pitchFamily="2" charset="0"/>
              </a:rPr>
              <a:t>eICU</a:t>
            </a:r>
            <a:r>
              <a:rPr lang="en-US" dirty="0">
                <a:effectLst/>
                <a:latin typeface="Helvetica Neue" panose="02000503000000020004" pitchFamily="2" charset="0"/>
              </a:rPr>
              <a:t> validation cohort (2) variance of fitted parameters on multiple imputed datasets by MICE (3) changes in clinical characteristics of each phenotype by altering the clinical variable extraction window from +/-8 hours to +/-12 and +/-24 hours. The clinical characteristics of phenotype generated by K-Means were stable cross all the above tests.</a:t>
            </a:r>
          </a:p>
          <a:p>
            <a:r>
              <a:rPr lang="en-US" dirty="0">
                <a:effectLst/>
                <a:latin typeface="Helvetica Neue" panose="02000503000000020004" pitchFamily="2" charset="0"/>
              </a:rPr>
              <a:t> </a:t>
            </a:r>
          </a:p>
          <a:p>
            <a:r>
              <a:rPr lang="en-US" dirty="0">
                <a:effectLst/>
                <a:latin typeface="Helvetica Neue" panose="02000503000000020004" pitchFamily="2"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D6154C9C-28C3-5141-89EE-A48E8C9C2C49}" type="slidenum">
              <a:rPr lang="en-US" smtClean="0"/>
              <a:t>36</a:t>
            </a:fld>
            <a:endParaRPr lang="en-US"/>
          </a:p>
        </p:txBody>
      </p:sp>
    </p:spTree>
    <p:extLst>
      <p:ext uri="{BB962C8B-B14F-4D97-AF65-F5344CB8AC3E}">
        <p14:creationId xmlns:p14="http://schemas.microsoft.com/office/powerpoint/2010/main" val="953507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safe to generalize</a:t>
            </a:r>
          </a:p>
        </p:txBody>
      </p:sp>
      <p:sp>
        <p:nvSpPr>
          <p:cNvPr id="4" name="Slide Number Placeholder 3"/>
          <p:cNvSpPr>
            <a:spLocks noGrp="1"/>
          </p:cNvSpPr>
          <p:nvPr>
            <p:ph type="sldNum" sz="quarter" idx="5"/>
          </p:nvPr>
        </p:nvSpPr>
        <p:spPr/>
        <p:txBody>
          <a:bodyPr/>
          <a:lstStyle/>
          <a:p>
            <a:fld id="{7035CCB4-DF4F-3F4C-BC9E-4633452ED3B9}" type="slidenum">
              <a:rPr lang="en-US" smtClean="0"/>
              <a:t>38</a:t>
            </a:fld>
            <a:endParaRPr lang="en-US"/>
          </a:p>
        </p:txBody>
      </p:sp>
    </p:spTree>
    <p:extLst>
      <p:ext uri="{BB962C8B-B14F-4D97-AF65-F5344CB8AC3E}">
        <p14:creationId xmlns:p14="http://schemas.microsoft.com/office/powerpoint/2010/main" val="38550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39</a:t>
            </a:fld>
            <a:endParaRPr lang="en-US"/>
          </a:p>
        </p:txBody>
      </p:sp>
    </p:spTree>
    <p:extLst>
      <p:ext uri="{BB962C8B-B14F-4D97-AF65-F5344CB8AC3E}">
        <p14:creationId xmlns:p14="http://schemas.microsoft.com/office/powerpoint/2010/main" val="371028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40</a:t>
            </a:fld>
            <a:endParaRPr lang="en-US"/>
          </a:p>
        </p:txBody>
      </p:sp>
    </p:spTree>
    <p:extLst>
      <p:ext uri="{BB962C8B-B14F-4D97-AF65-F5344CB8AC3E}">
        <p14:creationId xmlns:p14="http://schemas.microsoft.com/office/powerpoint/2010/main" val="2227495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5000"/>
              </a:lnSpc>
              <a:defRPr/>
            </a:pPr>
            <a:r>
              <a:rPr lang="en-US" dirty="0"/>
              <a:t>Obviously, the physiology of acid-base compensation is well described. </a:t>
            </a:r>
          </a:p>
          <a:p>
            <a:pPr lvl="0">
              <a:lnSpc>
                <a:spcPct val="125000"/>
              </a:lnSpc>
              <a:defRPr/>
            </a:pPr>
            <a:r>
              <a:rPr lang="en-US" dirty="0"/>
              <a:t>Thus – this is a pragmatic study to assess IN REALITY how often the following factors influence 	</a:t>
            </a:r>
            <a:endParaRPr lang="en-US" sz="1200" dirty="0">
              <a:solidFill>
                <a:srgbClr val="36494C"/>
              </a:solidFill>
              <a:latin typeface="Century Gothic" panose="020B0502020202020204" pitchFamily="34" charset="0"/>
            </a:endParaRPr>
          </a:p>
          <a:p>
            <a:pPr marL="571500" lvl="0" indent="-571500">
              <a:lnSpc>
                <a:spcPct val="125000"/>
              </a:lnSpc>
              <a:buFont typeface="Arial" panose="020B0604020202020204" pitchFamily="34" charset="0"/>
              <a:buChar char="•"/>
              <a:defRPr/>
            </a:pPr>
            <a:r>
              <a:rPr lang="en-US" sz="1200" dirty="0">
                <a:solidFill>
                  <a:srgbClr val="36494C"/>
                </a:solidFill>
                <a:latin typeface="Century Gothic" panose="020B0502020202020204" pitchFamily="34" charset="0"/>
              </a:rPr>
              <a:t>Time-course of hypercapnia</a:t>
            </a:r>
          </a:p>
          <a:p>
            <a:pPr marL="571500" lvl="0" indent="-571500">
              <a:lnSpc>
                <a:spcPct val="125000"/>
              </a:lnSpc>
              <a:buFont typeface="Arial" panose="020B0604020202020204" pitchFamily="34" charset="0"/>
              <a:buChar char="•"/>
              <a:defRPr/>
            </a:pPr>
            <a:r>
              <a:rPr lang="en-US" sz="1200" dirty="0">
                <a:solidFill>
                  <a:srgbClr val="36494C"/>
                </a:solidFill>
                <a:latin typeface="Century Gothic" panose="020B0502020202020204" pitchFamily="34" charset="0"/>
              </a:rPr>
              <a:t>Prevalence of impaired renal compensation</a:t>
            </a:r>
          </a:p>
          <a:p>
            <a:pPr marL="571500" marR="0" lvl="0" indent="-5715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sz="1200" dirty="0">
                <a:solidFill>
                  <a:srgbClr val="36494C"/>
                </a:solidFill>
                <a:latin typeface="Century Gothic" panose="020B0502020202020204" pitchFamily="34" charset="0"/>
              </a:rPr>
              <a:t>Frequency of concurrent metabolic disturbances</a:t>
            </a:r>
            <a:endParaRPr lang="en-US" dirty="0">
              <a:effectLst/>
              <a:latin typeface="Helvetica Neue" panose="02000503000000020004" pitchFamily="2" charset="0"/>
            </a:endParaRPr>
          </a:p>
          <a:p>
            <a:pPr marL="571500" lvl="0" indent="-571500">
              <a:lnSpc>
                <a:spcPct val="125000"/>
              </a:lnSpc>
              <a:buFont typeface="Arial" panose="020B0604020202020204" pitchFamily="34" charset="0"/>
              <a:buChar char="•"/>
              <a:defRPr/>
            </a:pPr>
            <a:endParaRPr lang="en-US" sz="1200" dirty="0">
              <a:solidFill>
                <a:srgbClr val="36494C"/>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41</a:t>
            </a:fld>
            <a:endParaRPr lang="en-US"/>
          </a:p>
        </p:txBody>
      </p:sp>
    </p:spTree>
    <p:extLst>
      <p:ext uri="{BB962C8B-B14F-4D97-AF65-F5344CB8AC3E}">
        <p14:creationId xmlns:p14="http://schemas.microsoft.com/office/powerpoint/2010/main" val="2314960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42</a:t>
            </a:fld>
            <a:endParaRPr lang="en-US"/>
          </a:p>
        </p:txBody>
      </p:sp>
    </p:spTree>
    <p:extLst>
      <p:ext uri="{BB962C8B-B14F-4D97-AF65-F5344CB8AC3E}">
        <p14:creationId xmlns:p14="http://schemas.microsoft.com/office/powerpoint/2010/main" val="37934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a:t>
            </a:fld>
            <a:endParaRPr lang="en-US"/>
          </a:p>
        </p:txBody>
      </p:sp>
    </p:spTree>
    <p:extLst>
      <p:ext uri="{BB962C8B-B14F-4D97-AF65-F5344CB8AC3E}">
        <p14:creationId xmlns:p14="http://schemas.microsoft.com/office/powerpoint/2010/main" val="1521404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44</a:t>
            </a:fld>
            <a:endParaRPr lang="en-US"/>
          </a:p>
        </p:txBody>
      </p:sp>
    </p:spTree>
    <p:extLst>
      <p:ext uri="{BB962C8B-B14F-4D97-AF65-F5344CB8AC3E}">
        <p14:creationId xmlns:p14="http://schemas.microsoft.com/office/powerpoint/2010/main" val="579748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45</a:t>
            </a:fld>
            <a:endParaRPr lang="en-US"/>
          </a:p>
        </p:txBody>
      </p:sp>
    </p:spTree>
    <p:extLst>
      <p:ext uri="{BB962C8B-B14F-4D97-AF65-F5344CB8AC3E}">
        <p14:creationId xmlns:p14="http://schemas.microsoft.com/office/powerpoint/2010/main" val="766711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46</a:t>
            </a:fld>
            <a:endParaRPr lang="en-US"/>
          </a:p>
        </p:txBody>
      </p:sp>
    </p:spTree>
    <p:extLst>
      <p:ext uri="{BB962C8B-B14F-4D97-AF65-F5344CB8AC3E}">
        <p14:creationId xmlns:p14="http://schemas.microsoft.com/office/powerpoint/2010/main" val="277062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47</a:t>
            </a:fld>
            <a:endParaRPr lang="en-US"/>
          </a:p>
        </p:txBody>
      </p:sp>
    </p:spTree>
    <p:extLst>
      <p:ext uri="{BB962C8B-B14F-4D97-AF65-F5344CB8AC3E}">
        <p14:creationId xmlns:p14="http://schemas.microsoft.com/office/powerpoint/2010/main" val="4059742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48</a:t>
            </a:fld>
            <a:endParaRPr lang="en-US"/>
          </a:p>
        </p:txBody>
      </p:sp>
    </p:spTree>
    <p:extLst>
      <p:ext uri="{BB962C8B-B14F-4D97-AF65-F5344CB8AC3E}">
        <p14:creationId xmlns:p14="http://schemas.microsoft.com/office/powerpoint/2010/main" val="3527933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mj-lt"/>
              <a:buAutoNum type="arabicPeriod"/>
            </a:pPr>
            <a:r>
              <a:rPr lang="en-US" dirty="0"/>
              <a:t>Patient X has a PaCO</a:t>
            </a:r>
            <a:r>
              <a:rPr lang="en-US" baseline="-25000" dirty="0"/>
              <a:t>2</a:t>
            </a:r>
            <a:r>
              <a:rPr lang="en-US" dirty="0"/>
              <a:t> &gt; 45 mmHg</a:t>
            </a:r>
          </a:p>
          <a:p>
            <a:pPr marL="914400" lvl="1" indent="-457200">
              <a:buFont typeface="+mj-lt"/>
              <a:buAutoNum type="arabicPeriod"/>
            </a:pPr>
            <a:r>
              <a:rPr lang="en-US" dirty="0"/>
              <a:t>Based on what we know about Patient X, they were very unlikely to have an ABG checked. </a:t>
            </a:r>
          </a:p>
          <a:p>
            <a:pPr marL="914400" lvl="1" indent="-457200">
              <a:buFont typeface="+mj-lt"/>
              <a:buAutoNum type="arabicPeriod"/>
            </a:pPr>
            <a:r>
              <a:rPr lang="en-US" dirty="0"/>
              <a:t>Then, there are likely many more patients like X who would have had a PaCO2 &gt; 45 mmHg if it was checked… but it wasn’t. </a:t>
            </a:r>
          </a:p>
          <a:p>
            <a:pPr marL="914400" lvl="1" indent="-457200">
              <a:buFont typeface="+mj-lt"/>
              <a:buAutoNum type="arabicPeriod"/>
            </a:pPr>
            <a:r>
              <a:rPr lang="en-US" dirty="0"/>
              <a:t>If you weight all patients (including X) so that they represent the patients who did not have an ABG checked, the </a:t>
            </a:r>
            <a:r>
              <a:rPr lang="en-US" i="1" dirty="0"/>
              <a:t>‘</a:t>
            </a:r>
            <a:r>
              <a:rPr lang="en-US" i="1" dirty="0" err="1"/>
              <a:t>pseudopopulation</a:t>
            </a:r>
            <a:r>
              <a:rPr lang="en-US" i="1" dirty="0"/>
              <a:t>’</a:t>
            </a:r>
            <a:r>
              <a:rPr lang="en-US" dirty="0"/>
              <a:t> approximates if everyone had received an ABG</a:t>
            </a:r>
          </a:p>
          <a:p>
            <a:endParaRPr lang="en-US" dirty="0"/>
          </a:p>
          <a:p>
            <a:endParaRPr lang="en-US" dirty="0"/>
          </a:p>
          <a:p>
            <a:r>
              <a:rPr lang="en-US" dirty="0"/>
              <a:t>Note: I’m not trying to describe some law of nature – just trying to make an algorithm that works better. </a:t>
            </a:r>
          </a:p>
          <a:p>
            <a:endParaRPr lang="en-US" dirty="0"/>
          </a:p>
          <a:p>
            <a:r>
              <a:rPr lang="en-US" dirty="0"/>
              <a:t>No trends in PaCO2 levels. One person having a CO2 level that’s high doesn’t make another high</a:t>
            </a:r>
          </a:p>
          <a:p>
            <a:endParaRPr lang="en-US" dirty="0"/>
          </a:p>
          <a:p>
            <a:r>
              <a:rPr lang="en-US" dirty="0"/>
              <a:t>Note: you don’t have to capture everything that influences the likelihood of someone getting an ABG, just everything that influences likelihood of obtain an ABG at a certain PaCO2 </a:t>
            </a:r>
          </a:p>
          <a:p>
            <a:endParaRPr lang="en-US" dirty="0"/>
          </a:p>
          <a:p>
            <a:r>
              <a:rPr lang="en-US" dirty="0"/>
              <a:t>This takes advantage of the data-elements in TriNetX (lots) and uses it to generate better “reference standards” to use with the data-elements that are more commonly present. </a:t>
            </a:r>
          </a:p>
        </p:txBody>
      </p:sp>
      <p:sp>
        <p:nvSpPr>
          <p:cNvPr id="4" name="Slide Number Placeholder 3"/>
          <p:cNvSpPr>
            <a:spLocks noGrp="1"/>
          </p:cNvSpPr>
          <p:nvPr>
            <p:ph type="sldNum" sz="quarter" idx="5"/>
          </p:nvPr>
        </p:nvSpPr>
        <p:spPr/>
        <p:txBody>
          <a:bodyPr/>
          <a:lstStyle/>
          <a:p>
            <a:fld id="{9CAE7FB9-D442-3841-BBD9-AF7119CA2754}" type="slidenum">
              <a:rPr lang="en-US" smtClean="0"/>
              <a:t>49</a:t>
            </a:fld>
            <a:endParaRPr lang="en-US"/>
          </a:p>
        </p:txBody>
      </p:sp>
    </p:spTree>
    <p:extLst>
      <p:ext uri="{BB962C8B-B14F-4D97-AF65-F5344CB8AC3E}">
        <p14:creationId xmlns:p14="http://schemas.microsoft.com/office/powerpoint/2010/main" val="2739933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(cross validation to determine penalty = number of features; LARS to account for computation.)</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50</a:t>
            </a:fld>
            <a:endParaRPr lang="en-US"/>
          </a:p>
        </p:txBody>
      </p:sp>
    </p:spTree>
    <p:extLst>
      <p:ext uri="{BB962C8B-B14F-4D97-AF65-F5344CB8AC3E}">
        <p14:creationId xmlns:p14="http://schemas.microsoft.com/office/powerpoint/2010/main" val="1923071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likelihood of of Hypercapnia: Ordinal Logistic Regression; Cross-validate in the data-set</a:t>
            </a:r>
          </a:p>
          <a:p>
            <a:r>
              <a:rPr lang="en-US" dirty="0"/>
              <a:t>Step 2: Externally validate in other EMR data</a:t>
            </a:r>
          </a:p>
          <a:p>
            <a:r>
              <a:rPr lang="en-US" dirty="0"/>
              <a:t>Step 3: Prospectively validate – </a:t>
            </a:r>
            <a:r>
              <a:rPr lang="en-US" dirty="0" err="1"/>
              <a:t>Senntec</a:t>
            </a:r>
            <a:r>
              <a:rPr lang="en-US" dirty="0"/>
              <a:t> LOA +/- 7 mmHg </a:t>
            </a:r>
          </a:p>
          <a:p>
            <a:pPr lvl="1"/>
            <a:r>
              <a:rPr lang="en-US" dirty="0"/>
              <a:t>Other benefits: create a cohort [what happens to them, who are they?]; evaluate the impact of ‘unrecognized’ hypercapnia?</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51</a:t>
            </a:fld>
            <a:endParaRPr lang="en-US"/>
          </a:p>
        </p:txBody>
      </p:sp>
    </p:spTree>
    <p:extLst>
      <p:ext uri="{BB962C8B-B14F-4D97-AF65-F5344CB8AC3E}">
        <p14:creationId xmlns:p14="http://schemas.microsoft.com/office/powerpoint/2010/main" val="3842785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52</a:t>
            </a:fld>
            <a:endParaRPr lang="en-US"/>
          </a:p>
        </p:txBody>
      </p:sp>
    </p:spTree>
    <p:extLst>
      <p:ext uri="{BB962C8B-B14F-4D97-AF65-F5344CB8AC3E}">
        <p14:creationId xmlns:p14="http://schemas.microsoft.com/office/powerpoint/2010/main" val="242317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 isn’t causation… but also no association isn’t no causation</a:t>
            </a:r>
          </a:p>
          <a:p>
            <a:endParaRPr lang="en-US" dirty="0">
              <a:effectLst/>
              <a:latin typeface="Helvetica Neue" panose="02000503000000020004" pitchFamily="2" charset="0"/>
            </a:endParaRPr>
          </a:p>
          <a:p>
            <a:r>
              <a:rPr lang="en-US" dirty="0">
                <a:effectLst/>
                <a:latin typeface="Helvetica Neue" panose="02000503000000020004" pitchFamily="2" charset="0"/>
              </a:rPr>
              <a:t>(</a:t>
            </a:r>
            <a:r>
              <a:rPr lang="en-US" dirty="0" err="1">
                <a:effectLst/>
                <a:latin typeface="Helvetica Neue" panose="02000503000000020004" pitchFamily="2" charset="0"/>
              </a:rPr>
              <a:t>ie</a:t>
            </a:r>
            <a:r>
              <a:rPr lang="en-US" dirty="0">
                <a:effectLst/>
                <a:latin typeface="Helvetica Neue" panose="02000503000000020004" pitchFamily="2" charset="0"/>
              </a:rPr>
              <a:t>. confounding can also be an explanation for a lack of association)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First law of statistical power: thou shalt not dichotomize a continuous variable -&gt;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If you break things down by age &amp; degree of elevation, there is a discordance</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Dichotomizing/categorizing a continuous variable.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6</a:t>
            </a:fld>
            <a:endParaRPr lang="en-US"/>
          </a:p>
        </p:txBody>
      </p:sp>
    </p:spTree>
    <p:extLst>
      <p:ext uri="{BB962C8B-B14F-4D97-AF65-F5344CB8AC3E}">
        <p14:creationId xmlns:p14="http://schemas.microsoft.com/office/powerpoint/2010/main" val="242101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8</a:t>
            </a:fld>
            <a:endParaRPr lang="en-US"/>
          </a:p>
        </p:txBody>
      </p:sp>
    </p:spTree>
    <p:extLst>
      <p:ext uri="{BB962C8B-B14F-4D97-AF65-F5344CB8AC3E}">
        <p14:creationId xmlns:p14="http://schemas.microsoft.com/office/powerpoint/2010/main" val="249421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9</a:t>
            </a:fld>
            <a:endParaRPr lang="en-US"/>
          </a:p>
        </p:txBody>
      </p:sp>
    </p:spTree>
    <p:extLst>
      <p:ext uri="{BB962C8B-B14F-4D97-AF65-F5344CB8AC3E}">
        <p14:creationId xmlns:p14="http://schemas.microsoft.com/office/powerpoint/2010/main" val="69505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Hidden slide on PA;AA confusion matrix </a:t>
            </a:r>
          </a:p>
        </p:txBody>
      </p:sp>
      <p:sp>
        <p:nvSpPr>
          <p:cNvPr id="4" name="Slide Number Placeholder 3"/>
          <p:cNvSpPr>
            <a:spLocks noGrp="1"/>
          </p:cNvSpPr>
          <p:nvPr>
            <p:ph type="sldNum" sz="quarter" idx="5"/>
          </p:nvPr>
        </p:nvSpPr>
        <p:spPr/>
        <p:txBody>
          <a:bodyPr/>
          <a:lstStyle/>
          <a:p>
            <a:fld id="{9CAE7FB9-D442-3841-BBD9-AF7119CA2754}" type="slidenum">
              <a:rPr lang="en-US" smtClean="0"/>
              <a:t>10</a:t>
            </a:fld>
            <a:endParaRPr lang="en-US"/>
          </a:p>
        </p:txBody>
      </p:sp>
    </p:spTree>
    <p:extLst>
      <p:ext uri="{BB962C8B-B14F-4D97-AF65-F5344CB8AC3E}">
        <p14:creationId xmlns:p14="http://schemas.microsoft.com/office/powerpoint/2010/main" val="126776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11</a:t>
            </a:fld>
            <a:endParaRPr lang="en-US"/>
          </a:p>
        </p:txBody>
      </p:sp>
    </p:spTree>
    <p:extLst>
      <p:ext uri="{BB962C8B-B14F-4D97-AF65-F5344CB8AC3E}">
        <p14:creationId xmlns:p14="http://schemas.microsoft.com/office/powerpoint/2010/main" val="226469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6D5C-FE0F-91AE-C12F-D70C8D163B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1FBF86-0033-DCD2-3B58-DB7987626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F3C355-8E95-3549-2155-924E8ADC0CE6}"/>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5" name="Footer Placeholder 4">
            <a:extLst>
              <a:ext uri="{FF2B5EF4-FFF2-40B4-BE49-F238E27FC236}">
                <a16:creationId xmlns:a16="http://schemas.microsoft.com/office/drawing/2014/main" id="{D17AACE4-4AE0-0CE9-0F65-077D58004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7D8CA-2B96-6558-BDFB-84E1E60DEB29}"/>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4648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36AC-AAB4-86AF-89A3-3F274EC9A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83E8FB-B32A-B050-1E81-AD84E66650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F0553-95D2-9DDE-737C-55DE5C19830E}"/>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5" name="Footer Placeholder 4">
            <a:extLst>
              <a:ext uri="{FF2B5EF4-FFF2-40B4-BE49-F238E27FC236}">
                <a16:creationId xmlns:a16="http://schemas.microsoft.com/office/drawing/2014/main" id="{B7042D30-EFE0-3141-CE46-B7B4B9510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FC7CA-D151-6CDA-29EA-AE5BA2D8E4AD}"/>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3323938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C516F5-7ED2-B645-DED6-A10DB4366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8DA4B-61F3-7BC5-5341-F3E0836F10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D5BC0-26A2-4D2C-CA0E-B476EC1A92E1}"/>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5" name="Footer Placeholder 4">
            <a:extLst>
              <a:ext uri="{FF2B5EF4-FFF2-40B4-BE49-F238E27FC236}">
                <a16:creationId xmlns:a16="http://schemas.microsoft.com/office/drawing/2014/main" id="{191ED9D8-D436-30CC-E1DE-CC9415EEF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6112F-CCE6-65D9-7952-42C417FAD36E}"/>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372270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75CB-27DD-84BE-541F-354EA9277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DD60C-D5EC-D5F7-23C3-C6F8919B5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CB80-87FA-4EA3-8D65-6965ECFD5B21}"/>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5" name="Footer Placeholder 4">
            <a:extLst>
              <a:ext uri="{FF2B5EF4-FFF2-40B4-BE49-F238E27FC236}">
                <a16:creationId xmlns:a16="http://schemas.microsoft.com/office/drawing/2014/main" id="{20D3A7F7-27D9-8716-A4DD-4AE54A82A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7E1D8-C7A5-0A3A-821B-75E7AC25485C}"/>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179225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13DC-8411-56FC-5916-44A6D1207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46BC7-DE34-DE79-58A9-48337A9D5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3EA46C-D646-12C9-F168-C81E5AF82852}"/>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5" name="Footer Placeholder 4">
            <a:extLst>
              <a:ext uri="{FF2B5EF4-FFF2-40B4-BE49-F238E27FC236}">
                <a16:creationId xmlns:a16="http://schemas.microsoft.com/office/drawing/2014/main" id="{77E52FDB-B765-9D33-AF3C-C82B317DA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1281A-4F54-52BF-14CA-A28074202518}"/>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26011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7420-F664-9048-06CB-AB1FF3EAA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C24F5-AE70-CB3D-E1AE-67EAD8B0E5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0C06EA-CD6D-6E02-6FE5-C0F5046362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38F19-E481-DA16-E91C-66E363D78A7C}"/>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6" name="Footer Placeholder 5">
            <a:extLst>
              <a:ext uri="{FF2B5EF4-FFF2-40B4-BE49-F238E27FC236}">
                <a16:creationId xmlns:a16="http://schemas.microsoft.com/office/drawing/2014/main" id="{F0A99FA4-27FB-0659-FF68-F3313BDA7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39C66-7922-2F50-8EC8-45C7EE585F3D}"/>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91158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C43B-B708-8C4D-4393-8CA05FB4EB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0B0D14-F87F-23F1-5857-E330E0D824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734CED-B473-2485-1A24-96796D08B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1F07D-49D9-D208-6D98-FA27983EB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B27BC4-BB8C-275B-CE54-CA58A39245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FB413D-43B5-4DA4-9ACF-37746D4795F0}"/>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8" name="Footer Placeholder 7">
            <a:extLst>
              <a:ext uri="{FF2B5EF4-FFF2-40B4-BE49-F238E27FC236}">
                <a16:creationId xmlns:a16="http://schemas.microsoft.com/office/drawing/2014/main" id="{AC85D51D-278F-8374-5D5C-D55171DD25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8B13F4-816C-8D35-CA43-0E3336EE1B9E}"/>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149688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A9621-E1CE-243E-1DBC-D4F7B1D84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25A1C-63D8-6978-A793-3F5B830FED0A}"/>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4" name="Footer Placeholder 3">
            <a:extLst>
              <a:ext uri="{FF2B5EF4-FFF2-40B4-BE49-F238E27FC236}">
                <a16:creationId xmlns:a16="http://schemas.microsoft.com/office/drawing/2014/main" id="{94E7F8A3-0228-29F9-189C-98721ECC7D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3348A0-8565-6A63-856D-26A1384D07F0}"/>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42511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F94BB-4EB7-E3A4-3ED5-43E640307917}"/>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3" name="Footer Placeholder 2">
            <a:extLst>
              <a:ext uri="{FF2B5EF4-FFF2-40B4-BE49-F238E27FC236}">
                <a16:creationId xmlns:a16="http://schemas.microsoft.com/office/drawing/2014/main" id="{75AAD1FF-1C8F-7249-90C1-9B7AAA8014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7758CE-65EF-89B2-DC82-0A691D47EBC1}"/>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92077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F57BC-E310-458C-82C2-46E1B6161C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60048-A4BC-1E32-3284-C5AD8FC3B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CD05C1-D008-3F89-2F6A-FAD980360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97A215-3007-1190-3463-1C77AEAC36C6}"/>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6" name="Footer Placeholder 5">
            <a:extLst>
              <a:ext uri="{FF2B5EF4-FFF2-40B4-BE49-F238E27FC236}">
                <a16:creationId xmlns:a16="http://schemas.microsoft.com/office/drawing/2014/main" id="{D899C17A-CDEA-7533-A498-510505E67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C896B-869D-CA31-A22C-D017B8C1C21C}"/>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130481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D02F-9B1D-980E-2654-2AAAA7001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8A3C3D-DE70-6012-4EDE-B09749833A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689307-B3EB-4A4D-97EB-4D7817D9D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80584-4DCE-7D00-D7ED-CCE6974C4215}"/>
              </a:ext>
            </a:extLst>
          </p:cNvPr>
          <p:cNvSpPr>
            <a:spLocks noGrp="1"/>
          </p:cNvSpPr>
          <p:nvPr>
            <p:ph type="dt" sz="half" idx="10"/>
          </p:nvPr>
        </p:nvSpPr>
        <p:spPr/>
        <p:txBody>
          <a:bodyPr/>
          <a:lstStyle/>
          <a:p>
            <a:fld id="{DB7521CD-148D-594C-861C-14189BBA8E92}" type="datetimeFigureOut">
              <a:rPr lang="en-US" smtClean="0"/>
              <a:t>6/4/23</a:t>
            </a:fld>
            <a:endParaRPr lang="en-US"/>
          </a:p>
        </p:txBody>
      </p:sp>
      <p:sp>
        <p:nvSpPr>
          <p:cNvPr id="6" name="Footer Placeholder 5">
            <a:extLst>
              <a:ext uri="{FF2B5EF4-FFF2-40B4-BE49-F238E27FC236}">
                <a16:creationId xmlns:a16="http://schemas.microsoft.com/office/drawing/2014/main" id="{174F15C9-4DCB-5901-536C-913F6394AC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67590-26E4-5EEB-25B1-801F3514869A}"/>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42226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C9215-6127-8954-BE6D-967CDEF80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1306FC-78FB-0F5B-A9BD-AA87F5C60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934C2-A3FF-F4D2-E84F-984389DD4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521CD-148D-594C-861C-14189BBA8E92}" type="datetimeFigureOut">
              <a:rPr lang="en-US" smtClean="0"/>
              <a:t>6/4/23</a:t>
            </a:fld>
            <a:endParaRPr lang="en-US"/>
          </a:p>
        </p:txBody>
      </p:sp>
      <p:sp>
        <p:nvSpPr>
          <p:cNvPr id="5" name="Footer Placeholder 4">
            <a:extLst>
              <a:ext uri="{FF2B5EF4-FFF2-40B4-BE49-F238E27FC236}">
                <a16:creationId xmlns:a16="http://schemas.microsoft.com/office/drawing/2014/main" id="{581622E0-814E-4888-6117-C81C2E78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5E2747-12B6-2033-5518-C159E191E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EFE77-32E2-4340-817D-E7418A6C9E40}" type="slidenum">
              <a:rPr lang="en-US" smtClean="0"/>
              <a:t>‹#›</a:t>
            </a:fld>
            <a:endParaRPr lang="en-US"/>
          </a:p>
        </p:txBody>
      </p:sp>
    </p:spTree>
    <p:extLst>
      <p:ext uri="{BB962C8B-B14F-4D97-AF65-F5344CB8AC3E}">
        <p14:creationId xmlns:p14="http://schemas.microsoft.com/office/powerpoint/2010/main" val="485236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07/s00408-019-00300-w"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doi.org/10.2147%2FOAEM.S24207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ubmed.ncbi.nlm.nih.gov/33171053"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4103%2F1817-1737.12885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doi.org/10.1080/15412555.2021.199024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51564-142B-06EA-111A-776212F397F4}"/>
              </a:ext>
            </a:extLst>
          </p:cNvPr>
          <p:cNvSpPr>
            <a:spLocks noGrp="1"/>
          </p:cNvSpPr>
          <p:nvPr>
            <p:ph type="ctrTitle"/>
          </p:nvPr>
        </p:nvSpPr>
        <p:spPr>
          <a:xfrm>
            <a:off x="4654296" y="640080"/>
            <a:ext cx="6894576" cy="3566160"/>
          </a:xfrm>
        </p:spPr>
        <p:txBody>
          <a:bodyPr anchor="b">
            <a:normAutofit/>
          </a:bodyPr>
          <a:lstStyle/>
          <a:p>
            <a:pPr algn="l"/>
            <a:r>
              <a:rPr lang="en-US" sz="6600" dirty="0"/>
              <a:t>Project Potpourri</a:t>
            </a:r>
          </a:p>
        </p:txBody>
      </p:sp>
      <p:sp>
        <p:nvSpPr>
          <p:cNvPr id="3" name="Subtitle 2">
            <a:extLst>
              <a:ext uri="{FF2B5EF4-FFF2-40B4-BE49-F238E27FC236}">
                <a16:creationId xmlns:a16="http://schemas.microsoft.com/office/drawing/2014/main" id="{1F8CE360-C438-63EB-37D7-5342AB20EE3F}"/>
              </a:ext>
            </a:extLst>
          </p:cNvPr>
          <p:cNvSpPr>
            <a:spLocks noGrp="1"/>
          </p:cNvSpPr>
          <p:nvPr>
            <p:ph type="subTitle" idx="1"/>
          </p:nvPr>
        </p:nvSpPr>
        <p:spPr>
          <a:xfrm>
            <a:off x="4654296" y="4636008"/>
            <a:ext cx="6894576" cy="1572768"/>
          </a:xfrm>
        </p:spPr>
        <p:txBody>
          <a:bodyPr>
            <a:normAutofit fontScale="92500" lnSpcReduction="20000"/>
          </a:bodyPr>
          <a:lstStyle/>
          <a:p>
            <a:pPr algn="l"/>
            <a:r>
              <a:rPr lang="en-US" dirty="0"/>
              <a:t>B Locke</a:t>
            </a:r>
          </a:p>
          <a:p>
            <a:pPr algn="l"/>
            <a:r>
              <a:rPr lang="en-US" dirty="0"/>
              <a:t>RIP</a:t>
            </a:r>
          </a:p>
          <a:p>
            <a:pPr algn="l"/>
            <a:r>
              <a:rPr lang="en-US" dirty="0"/>
              <a:t>Supported by the National Institutes of Health under Ruth L. Kirschstein National Research Service Award 5T32HL105321 from the NIH and ATS ASPIRE program</a:t>
            </a:r>
          </a:p>
        </p:txBody>
      </p:sp>
      <p:pic>
        <p:nvPicPr>
          <p:cNvPr id="5" name="Picture 4">
            <a:extLst>
              <a:ext uri="{FF2B5EF4-FFF2-40B4-BE49-F238E27FC236}">
                <a16:creationId xmlns:a16="http://schemas.microsoft.com/office/drawing/2014/main" id="{2E42CD47-4608-6A0C-4686-CFAFDFDD7DD2}"/>
              </a:ext>
            </a:extLst>
          </p:cNvPr>
          <p:cNvPicPr>
            <a:picLocks noChangeAspect="1"/>
          </p:cNvPicPr>
          <p:nvPr/>
        </p:nvPicPr>
        <p:blipFill rotWithShape="1">
          <a:blip r:embed="rId2"/>
          <a:srcRect l="27858" r="27706"/>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656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EDF6E-815E-275A-F0C9-D457742CA4FA}"/>
              </a:ext>
            </a:extLst>
          </p:cNvPr>
          <p:cNvPicPr>
            <a:picLocks noChangeAspect="1"/>
          </p:cNvPicPr>
          <p:nvPr/>
        </p:nvPicPr>
        <p:blipFill>
          <a:blip r:embed="rId3"/>
          <a:stretch>
            <a:fillRect/>
          </a:stretch>
        </p:blipFill>
        <p:spPr>
          <a:xfrm>
            <a:off x="5566611" y="669759"/>
            <a:ext cx="5486400" cy="3657600"/>
          </a:xfrm>
          <a:prstGeom prst="rect">
            <a:avLst/>
          </a:prstGeom>
        </p:spPr>
      </p:pic>
      <p:pic>
        <p:nvPicPr>
          <p:cNvPr id="5" name="Picture 4">
            <a:extLst>
              <a:ext uri="{FF2B5EF4-FFF2-40B4-BE49-F238E27FC236}">
                <a16:creationId xmlns:a16="http://schemas.microsoft.com/office/drawing/2014/main" id="{A3F73AB7-5690-8940-96F8-88B7AEB90B51}"/>
              </a:ext>
            </a:extLst>
          </p:cNvPr>
          <p:cNvPicPr>
            <a:picLocks noChangeAspect="1"/>
          </p:cNvPicPr>
          <p:nvPr/>
        </p:nvPicPr>
        <p:blipFill>
          <a:blip r:embed="rId4"/>
          <a:stretch>
            <a:fillRect/>
          </a:stretch>
        </p:blipFill>
        <p:spPr>
          <a:xfrm>
            <a:off x="80211" y="669760"/>
            <a:ext cx="5486400" cy="3657600"/>
          </a:xfrm>
          <a:prstGeom prst="rect">
            <a:avLst/>
          </a:prstGeom>
        </p:spPr>
      </p:pic>
      <p:graphicFrame>
        <p:nvGraphicFramePr>
          <p:cNvPr id="6" name="Table 5">
            <a:extLst>
              <a:ext uri="{FF2B5EF4-FFF2-40B4-BE49-F238E27FC236}">
                <a16:creationId xmlns:a16="http://schemas.microsoft.com/office/drawing/2014/main" id="{BAF4839B-3424-2F99-38E8-099ECA7E42BC}"/>
              </a:ext>
            </a:extLst>
          </p:cNvPr>
          <p:cNvGraphicFramePr>
            <a:graphicFrameLocks noGrp="1"/>
          </p:cNvGraphicFramePr>
          <p:nvPr>
            <p:extLst>
              <p:ext uri="{D42A27DB-BD31-4B8C-83A1-F6EECF244321}">
                <p14:modId xmlns:p14="http://schemas.microsoft.com/office/powerpoint/2010/main" val="1662506462"/>
              </p:ext>
            </p:extLst>
          </p:nvPr>
        </p:nvGraphicFramePr>
        <p:xfrm>
          <a:off x="3813170" y="4754055"/>
          <a:ext cx="4241249" cy="1765935"/>
        </p:xfrm>
        <a:graphic>
          <a:graphicData uri="http://schemas.openxmlformats.org/drawingml/2006/table">
            <a:tbl>
              <a:tblPr firstRow="1" firstCol="1" bandRow="1">
                <a:tableStyleId>{616DA210-FB5B-4158-B5E0-FEB733F419BA}</a:tableStyleId>
              </a:tblPr>
              <a:tblGrid>
                <a:gridCol w="1312891">
                  <a:extLst>
                    <a:ext uri="{9D8B030D-6E8A-4147-A177-3AD203B41FA5}">
                      <a16:colId xmlns:a16="http://schemas.microsoft.com/office/drawing/2014/main" val="761676095"/>
                    </a:ext>
                  </a:extLst>
                </a:gridCol>
                <a:gridCol w="974081">
                  <a:extLst>
                    <a:ext uri="{9D8B030D-6E8A-4147-A177-3AD203B41FA5}">
                      <a16:colId xmlns:a16="http://schemas.microsoft.com/office/drawing/2014/main" val="1668281605"/>
                    </a:ext>
                  </a:extLst>
                </a:gridCol>
                <a:gridCol w="889377">
                  <a:extLst>
                    <a:ext uri="{9D8B030D-6E8A-4147-A177-3AD203B41FA5}">
                      <a16:colId xmlns:a16="http://schemas.microsoft.com/office/drawing/2014/main" val="390055880"/>
                    </a:ext>
                  </a:extLst>
                </a:gridCol>
                <a:gridCol w="1064900">
                  <a:extLst>
                    <a:ext uri="{9D8B030D-6E8A-4147-A177-3AD203B41FA5}">
                      <a16:colId xmlns:a16="http://schemas.microsoft.com/office/drawing/2014/main" val="3042875038"/>
                    </a:ext>
                  </a:extLst>
                </a:gridCol>
              </a:tblGrid>
              <a:tr h="196215">
                <a:tc>
                  <a:txBody>
                    <a:bodyPr/>
                    <a:lstStyle/>
                    <a:p>
                      <a:pPr marL="0" marR="0">
                        <a:spcBef>
                          <a:spcPts val="0"/>
                        </a:spcBef>
                        <a:spcAft>
                          <a:spcPts val="0"/>
                        </a:spcAft>
                      </a:pPr>
                      <a:r>
                        <a:rPr lang="en-US" sz="1100" cap="all">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Normal AA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Enlarged AA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3526524"/>
                  </a:ext>
                </a:extLst>
              </a:tr>
              <a:tr h="196215">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N=990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N=732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N=258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746741"/>
                  </a:ext>
                </a:extLst>
              </a:tr>
              <a:tr h="196215">
                <a:tc>
                  <a:txBody>
                    <a:bodyPr/>
                    <a:lstStyle/>
                    <a:p>
                      <a:pPr marL="0" marR="0">
                        <a:spcBef>
                          <a:spcPts val="0"/>
                        </a:spcBef>
                        <a:spcAft>
                          <a:spcPts val="0"/>
                        </a:spcAft>
                      </a:pPr>
                      <a:r>
                        <a:rPr lang="en-US" sz="1100" cap="all">
                          <a:effectLst/>
                        </a:rPr>
                        <a:t>Age (by decade)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7825418"/>
                  </a:ext>
                </a:extLst>
              </a:tr>
              <a:tr h="196215">
                <a:tc>
                  <a:txBody>
                    <a:bodyPr/>
                    <a:lstStyle/>
                    <a:p>
                      <a:pPr marL="0" marR="0">
                        <a:spcBef>
                          <a:spcPts val="0"/>
                        </a:spcBef>
                        <a:spcAft>
                          <a:spcPts val="0"/>
                        </a:spcAft>
                      </a:pPr>
                      <a:r>
                        <a:rPr lang="en-US" sz="1100" cap="all">
                          <a:effectLst/>
                        </a:rPr>
                        <a:t>   &lt;30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(142)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2% (5)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2359918"/>
                  </a:ext>
                </a:extLst>
              </a:tr>
              <a:tr h="196215">
                <a:tc>
                  <a:txBody>
                    <a:bodyPr/>
                    <a:lstStyle/>
                    <a:p>
                      <a:pPr marL="0" marR="0">
                        <a:spcBef>
                          <a:spcPts val="0"/>
                        </a:spcBef>
                        <a:spcAft>
                          <a:spcPts val="0"/>
                        </a:spcAft>
                      </a:pPr>
                      <a:r>
                        <a:rPr lang="en-US" sz="1100" cap="all">
                          <a:effectLst/>
                        </a:rPr>
                        <a:t>   30-40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20% (149)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6% (16)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4104614"/>
                  </a:ext>
                </a:extLst>
              </a:tr>
              <a:tr h="196215">
                <a:tc>
                  <a:txBody>
                    <a:bodyPr/>
                    <a:lstStyle/>
                    <a:p>
                      <a:pPr marL="0" marR="0">
                        <a:spcBef>
                          <a:spcPts val="0"/>
                        </a:spcBef>
                        <a:spcAft>
                          <a:spcPts val="0"/>
                        </a:spcAft>
                      </a:pPr>
                      <a:r>
                        <a:rPr lang="en-US" sz="1100" cap="all">
                          <a:effectLst/>
                        </a:rPr>
                        <a:t>   40-50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11% (28)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7609754"/>
                  </a:ext>
                </a:extLst>
              </a:tr>
              <a:tr h="196215">
                <a:tc>
                  <a:txBody>
                    <a:bodyPr/>
                    <a:lstStyle/>
                    <a:p>
                      <a:pPr marL="0" marR="0">
                        <a:spcBef>
                          <a:spcPts val="0"/>
                        </a:spcBef>
                        <a:spcAft>
                          <a:spcPts val="0"/>
                        </a:spcAft>
                      </a:pPr>
                      <a:r>
                        <a:rPr lang="en-US" sz="1100" cap="all">
                          <a:effectLst/>
                        </a:rPr>
                        <a:t>   50-60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14% (103)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22% (56)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5956101"/>
                  </a:ext>
                </a:extLst>
              </a:tr>
              <a:tr h="196215">
                <a:tc>
                  <a:txBody>
                    <a:bodyPr/>
                    <a:lstStyle/>
                    <a:p>
                      <a:pPr marL="0" marR="0">
                        <a:spcBef>
                          <a:spcPts val="0"/>
                        </a:spcBef>
                        <a:spcAft>
                          <a:spcPts val="0"/>
                        </a:spcAft>
                      </a:pPr>
                      <a:r>
                        <a:rPr lang="en-US" sz="1100" cap="all">
                          <a:effectLst/>
                        </a:rPr>
                        <a:t>   60-70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12% (91)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(54)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7495017"/>
                  </a:ext>
                </a:extLst>
              </a:tr>
              <a:tr h="196215">
                <a:tc>
                  <a:txBody>
                    <a:bodyPr/>
                    <a:lstStyle/>
                    <a:p>
                      <a:pPr marL="0" marR="0">
                        <a:spcBef>
                          <a:spcPts val="0"/>
                        </a:spcBef>
                        <a:spcAft>
                          <a:spcPts val="0"/>
                        </a:spcAft>
                      </a:pPr>
                      <a:r>
                        <a:rPr lang="en-US" sz="1100" cap="all">
                          <a:effectLst/>
                        </a:rPr>
                        <a:t>   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(205)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14% (106)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38% (99)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1254319"/>
                  </a:ext>
                </a:extLst>
              </a:tr>
            </a:tbl>
          </a:graphicData>
        </a:graphic>
      </p:graphicFrame>
    </p:spTree>
    <p:extLst>
      <p:ext uri="{BB962C8B-B14F-4D97-AF65-F5344CB8AC3E}">
        <p14:creationId xmlns:p14="http://schemas.microsoft.com/office/powerpoint/2010/main" val="322963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30E-97A1-ABD1-C57D-B7948664BB16}"/>
              </a:ext>
            </a:extLst>
          </p:cNvPr>
          <p:cNvSpPr>
            <a:spLocks noGrp="1"/>
          </p:cNvSpPr>
          <p:nvPr>
            <p:ph type="title"/>
          </p:nvPr>
        </p:nvSpPr>
        <p:spPr>
          <a:xfrm>
            <a:off x="838200" y="2534443"/>
            <a:ext cx="10515600" cy="1325563"/>
          </a:xfrm>
        </p:spPr>
        <p:txBody>
          <a:bodyPr>
            <a:normAutofit fontScale="90000"/>
          </a:bodyPr>
          <a:lstStyle/>
          <a:p>
            <a:r>
              <a:rPr lang="en-US" dirty="0"/>
              <a:t>The Association of Weight Loss from </a:t>
            </a:r>
            <a:r>
              <a:rPr lang="en-US" dirty="0" err="1"/>
              <a:t>Antiobesity</a:t>
            </a:r>
            <a:r>
              <a:rPr lang="en-US" dirty="0"/>
              <a:t> Medications or Bariatric Surgery and Apnea-Hypopnea Index in Obstructive Sleep Apnea:  A Systematic Review and Meta-Regression</a:t>
            </a:r>
            <a:br>
              <a:rPr lang="en-US" dirty="0"/>
            </a:br>
            <a:br>
              <a:rPr lang="en-US" dirty="0"/>
            </a:br>
            <a:endParaRPr lang="en-US" dirty="0"/>
          </a:p>
        </p:txBody>
      </p:sp>
      <p:sp>
        <p:nvSpPr>
          <p:cNvPr id="3" name="Content Placeholder 2">
            <a:extLst>
              <a:ext uri="{FF2B5EF4-FFF2-40B4-BE49-F238E27FC236}">
                <a16:creationId xmlns:a16="http://schemas.microsoft.com/office/drawing/2014/main" id="{FCE301D4-500A-AAE4-A5AF-78319ED16143}"/>
              </a:ext>
            </a:extLst>
          </p:cNvPr>
          <p:cNvSpPr>
            <a:spLocks noGrp="1"/>
          </p:cNvSpPr>
          <p:nvPr>
            <p:ph idx="1"/>
          </p:nvPr>
        </p:nvSpPr>
        <p:spPr>
          <a:xfrm>
            <a:off x="838200" y="4111625"/>
            <a:ext cx="10515600" cy="4351338"/>
          </a:xfrm>
        </p:spPr>
        <p:txBody>
          <a:bodyPr>
            <a:normAutofit/>
          </a:bodyPr>
          <a:lstStyle/>
          <a:p>
            <a:pPr marL="0" indent="0">
              <a:buNone/>
            </a:pPr>
            <a:r>
              <a:rPr lang="en-US" sz="2400" dirty="0">
                <a:effectLst/>
                <a:latin typeface="Calibri" panose="020F0502020204030204" pitchFamily="34" charset="0"/>
                <a:ea typeface="Calibri" panose="020F0502020204030204" pitchFamily="34" charset="0"/>
                <a:cs typeface="Calibri" panose="020F0502020204030204" pitchFamily="34" charset="0"/>
              </a:rPr>
              <a:t>Brian W. Locke M.D.; </a:t>
            </a:r>
            <a:r>
              <a:rPr lang="en-US" sz="2400" dirty="0" err="1">
                <a:effectLst/>
                <a:latin typeface="Calibri" panose="020F0502020204030204" pitchFamily="34" charset="0"/>
                <a:ea typeface="Calibri" panose="020F0502020204030204" pitchFamily="34" charset="0"/>
                <a:cs typeface="Calibri" panose="020F0502020204030204" pitchFamily="34" charset="0"/>
              </a:rPr>
              <a:t>Ainhoa</a:t>
            </a:r>
            <a:r>
              <a:rPr lang="en-US" sz="2400" dirty="0">
                <a:effectLst/>
                <a:latin typeface="Calibri" panose="020F0502020204030204" pitchFamily="34" charset="0"/>
                <a:ea typeface="Calibri" panose="020F0502020204030204" pitchFamily="34" charset="0"/>
                <a:cs typeface="Calibri" panose="020F0502020204030204" pitchFamily="34" charset="0"/>
              </a:rPr>
              <a:t> Gomez </a:t>
            </a:r>
            <a:r>
              <a:rPr lang="en-US" sz="2400" dirty="0" err="1">
                <a:effectLst/>
                <a:latin typeface="Calibri" panose="020F0502020204030204" pitchFamily="34" charset="0"/>
                <a:ea typeface="Calibri" panose="020F0502020204030204" pitchFamily="34" charset="0"/>
                <a:cs typeface="Calibri" panose="020F0502020204030204" pitchFamily="34" charset="0"/>
              </a:rPr>
              <a:t>Lumbreras</a:t>
            </a:r>
            <a:r>
              <a:rPr lang="en-US" sz="2400" dirty="0">
                <a:effectLst/>
                <a:latin typeface="Calibri" panose="020F0502020204030204" pitchFamily="34" charset="0"/>
                <a:ea typeface="Calibri" panose="020F0502020204030204" pitchFamily="34" charset="0"/>
                <a:cs typeface="Calibri" panose="020F0502020204030204" pitchFamily="34" charset="0"/>
              </a:rPr>
              <a:t> M.D., Ph.D.; Chia </a:t>
            </a:r>
            <a:r>
              <a:rPr lang="en-US" sz="2400" dirty="0" err="1">
                <a:effectLst/>
                <a:latin typeface="Calibri" panose="020F0502020204030204" pitchFamily="34" charset="0"/>
                <a:ea typeface="Calibri" panose="020F0502020204030204" pitchFamily="34" charset="0"/>
                <a:cs typeface="Calibri" panose="020F0502020204030204" pitchFamily="34" charset="0"/>
              </a:rPr>
              <a:t>Jie</a:t>
            </a:r>
            <a:r>
              <a:rPr lang="en-US" sz="2400" dirty="0">
                <a:effectLst/>
                <a:latin typeface="Calibri" panose="020F0502020204030204" pitchFamily="34" charset="0"/>
                <a:ea typeface="Calibri" panose="020F0502020204030204" pitchFamily="34" charset="0"/>
                <a:cs typeface="Calibri" panose="020F0502020204030204" pitchFamily="34" charset="0"/>
              </a:rPr>
              <a:t> Tan PhD.; </a:t>
            </a:r>
            <a:r>
              <a:rPr lang="en-US" sz="2400" dirty="0" err="1">
                <a:effectLst/>
                <a:latin typeface="Calibri" panose="020F0502020204030204" pitchFamily="34" charset="0"/>
                <a:ea typeface="Calibri" panose="020F0502020204030204" pitchFamily="34" charset="0"/>
                <a:cs typeface="Calibri" panose="020F0502020204030204" pitchFamily="34" charset="0"/>
              </a:rPr>
              <a:t>Teerawat</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Nonthasawadsri</a:t>
            </a:r>
            <a:r>
              <a:rPr lang="en-US" sz="2400" dirty="0">
                <a:effectLst/>
                <a:latin typeface="Calibri" panose="020F0502020204030204" pitchFamily="34" charset="0"/>
                <a:ea typeface="Calibri" panose="020F0502020204030204" pitchFamily="34" charset="0"/>
                <a:cs typeface="Calibri" panose="020F0502020204030204" pitchFamily="34" charset="0"/>
              </a:rPr>
              <a:t> PharmD</a:t>
            </a:r>
            <a:r>
              <a:rPr lang="en-US" sz="2400" dirty="0">
                <a:latin typeface="Calibri" panose="020F0502020204030204" pitchFamily="34" charset="0"/>
                <a:ea typeface="Calibri" panose="020F0502020204030204" pitchFamily="34" charset="0"/>
                <a:cs typeface="Calibri" panose="020F0502020204030204" pitchFamily="34" charset="0"/>
              </a:rPr>
              <a:t>;</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Sajesh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Veettil</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MSPharm</a:t>
            </a:r>
            <a:r>
              <a:rPr lang="en-US" sz="2400" dirty="0">
                <a:latin typeface="Calibri" panose="020F0502020204030204" pitchFamily="34" charset="0"/>
                <a:ea typeface="Calibri" panose="020F0502020204030204" pitchFamily="34" charset="0"/>
                <a:cs typeface="Calibri" panose="020F0502020204030204" pitchFamily="34" charset="0"/>
              </a:rPr>
              <a:t>, PhD;</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Chanthawat</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Patikorn</a:t>
            </a:r>
            <a:r>
              <a:rPr lang="en-US" sz="2400" dirty="0">
                <a:effectLst/>
                <a:latin typeface="Calibri" panose="020F0502020204030204" pitchFamily="34" charset="0"/>
                <a:ea typeface="Calibri" panose="020F0502020204030204" pitchFamily="34" charset="0"/>
                <a:cs typeface="Calibri" panose="020F0502020204030204" pitchFamily="34" charset="0"/>
              </a:rPr>
              <a:t> PharmD; </a:t>
            </a:r>
            <a:r>
              <a:rPr lang="en-US" sz="2400" dirty="0" err="1">
                <a:effectLst/>
                <a:latin typeface="Calibri" panose="020F0502020204030204" pitchFamily="34" charset="0"/>
                <a:ea typeface="Calibri" panose="020F0502020204030204" pitchFamily="34" charset="0"/>
                <a:cs typeface="Calibri" panose="020F0502020204030204" pitchFamily="34" charset="0"/>
              </a:rPr>
              <a:t>Nathorn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Chaiyakaunapruk</a:t>
            </a:r>
            <a:r>
              <a:rPr lang="en-US" sz="2400" dirty="0">
                <a:effectLst/>
                <a:latin typeface="Calibri" panose="020F0502020204030204" pitchFamily="34" charset="0"/>
                <a:cs typeface="Calibri" panose="020F0502020204030204" pitchFamily="34" charset="0"/>
              </a:rPr>
              <a:t> PharmD, PhD</a:t>
            </a: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F4F3331-F83E-F1A4-F7B1-ADE7691FA022}"/>
              </a:ext>
            </a:extLst>
          </p:cNvPr>
          <p:cNvSpPr txBox="1"/>
          <p:nvPr/>
        </p:nvSpPr>
        <p:spPr>
          <a:xfrm>
            <a:off x="8193024" y="5932473"/>
            <a:ext cx="2779776" cy="369332"/>
          </a:xfrm>
          <a:prstGeom prst="rect">
            <a:avLst/>
          </a:prstGeom>
          <a:noFill/>
        </p:spPr>
        <p:txBody>
          <a:bodyPr wrap="square" rtlCol="0">
            <a:spAutoFit/>
          </a:bodyPr>
          <a:lstStyle/>
          <a:p>
            <a:r>
              <a:rPr lang="en-US" dirty="0"/>
              <a:t>Under Review: JAMA NO</a:t>
            </a:r>
          </a:p>
        </p:txBody>
      </p:sp>
    </p:spTree>
    <p:extLst>
      <p:ext uri="{BB962C8B-B14F-4D97-AF65-F5344CB8AC3E}">
        <p14:creationId xmlns:p14="http://schemas.microsoft.com/office/powerpoint/2010/main" val="254176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551244-0483-7705-04F9-D03900C8BAEC}"/>
              </a:ext>
            </a:extLst>
          </p:cNvPr>
          <p:cNvSpPr>
            <a:spLocks noGrp="1"/>
          </p:cNvSpPr>
          <p:nvPr>
            <p:ph idx="1"/>
          </p:nvPr>
        </p:nvSpPr>
        <p:spPr>
          <a:xfrm>
            <a:off x="8041959" y="2781925"/>
            <a:ext cx="4023930" cy="1317627"/>
          </a:xfrm>
        </p:spPr>
        <p:txBody>
          <a:bodyPr>
            <a:normAutofit fontScale="85000" lnSpcReduction="20000"/>
          </a:bodyPr>
          <a:lstStyle/>
          <a:p>
            <a:pPr marL="0" indent="0">
              <a:buNone/>
            </a:pPr>
            <a:r>
              <a:rPr lang="en-US" dirty="0">
                <a:solidFill>
                  <a:srgbClr val="333333"/>
                </a:solidFill>
                <a:latin typeface="Guardian TextSans Web"/>
              </a:rPr>
              <a:t>Wisconsin sleep cohort</a:t>
            </a:r>
            <a:endParaRPr lang="en-US" b="0" i="0" dirty="0">
              <a:solidFill>
                <a:srgbClr val="333333"/>
              </a:solidFill>
              <a:effectLst/>
              <a:latin typeface="Guardian TextSans Web"/>
            </a:endParaRPr>
          </a:p>
          <a:p>
            <a:pPr marL="0" indent="0">
              <a:buNone/>
            </a:pPr>
            <a:r>
              <a:rPr lang="en-US" b="0" i="0" dirty="0">
                <a:solidFill>
                  <a:srgbClr val="333333"/>
                </a:solidFill>
                <a:effectLst/>
                <a:latin typeface="Guardian TextSans Web"/>
              </a:rPr>
              <a:t>A 10% weight loss predicted a 26% (95% CI, 18%-34%) decrease in the AHI.</a:t>
            </a:r>
          </a:p>
          <a:p>
            <a:pPr marL="0" indent="0">
              <a:buNone/>
            </a:pPr>
            <a:endParaRPr lang="en-US" dirty="0"/>
          </a:p>
        </p:txBody>
      </p:sp>
      <p:pic>
        <p:nvPicPr>
          <p:cNvPr id="4" name="Picture 3">
            <a:extLst>
              <a:ext uri="{FF2B5EF4-FFF2-40B4-BE49-F238E27FC236}">
                <a16:creationId xmlns:a16="http://schemas.microsoft.com/office/drawing/2014/main" id="{780CB086-BBB7-6A94-50F0-7E1B387FC9DD}"/>
              </a:ext>
            </a:extLst>
          </p:cNvPr>
          <p:cNvPicPr>
            <a:picLocks noChangeAspect="1"/>
          </p:cNvPicPr>
          <p:nvPr/>
        </p:nvPicPr>
        <p:blipFill>
          <a:blip r:embed="rId3"/>
          <a:stretch>
            <a:fillRect/>
          </a:stretch>
        </p:blipFill>
        <p:spPr>
          <a:xfrm>
            <a:off x="8041960" y="676541"/>
            <a:ext cx="4023929" cy="2045938"/>
          </a:xfrm>
          <a:prstGeom prst="rect">
            <a:avLst/>
          </a:prstGeom>
        </p:spPr>
      </p:pic>
      <p:pic>
        <p:nvPicPr>
          <p:cNvPr id="5" name="Picture 4">
            <a:extLst>
              <a:ext uri="{FF2B5EF4-FFF2-40B4-BE49-F238E27FC236}">
                <a16:creationId xmlns:a16="http://schemas.microsoft.com/office/drawing/2014/main" id="{A554875C-EA98-DF7A-0E97-15A58B06954A}"/>
              </a:ext>
            </a:extLst>
          </p:cNvPr>
          <p:cNvPicPr>
            <a:picLocks noChangeAspect="1"/>
          </p:cNvPicPr>
          <p:nvPr/>
        </p:nvPicPr>
        <p:blipFill>
          <a:blip r:embed="rId4"/>
          <a:stretch>
            <a:fillRect/>
          </a:stretch>
        </p:blipFill>
        <p:spPr>
          <a:xfrm>
            <a:off x="334009" y="4410820"/>
            <a:ext cx="7772400" cy="1353402"/>
          </a:xfrm>
          <a:prstGeom prst="rect">
            <a:avLst/>
          </a:prstGeom>
        </p:spPr>
      </p:pic>
      <p:pic>
        <p:nvPicPr>
          <p:cNvPr id="7" name="Picture 6">
            <a:extLst>
              <a:ext uri="{FF2B5EF4-FFF2-40B4-BE49-F238E27FC236}">
                <a16:creationId xmlns:a16="http://schemas.microsoft.com/office/drawing/2014/main" id="{D2244EB8-AE6D-7096-8F11-FB92F7909DA9}"/>
              </a:ext>
            </a:extLst>
          </p:cNvPr>
          <p:cNvPicPr>
            <a:picLocks noChangeAspect="1"/>
          </p:cNvPicPr>
          <p:nvPr/>
        </p:nvPicPr>
        <p:blipFill>
          <a:blip r:embed="rId5"/>
          <a:stretch>
            <a:fillRect/>
          </a:stretch>
        </p:blipFill>
        <p:spPr>
          <a:xfrm>
            <a:off x="564450" y="922592"/>
            <a:ext cx="4807028" cy="2907748"/>
          </a:xfrm>
          <a:prstGeom prst="rect">
            <a:avLst/>
          </a:prstGeom>
        </p:spPr>
      </p:pic>
      <p:sp>
        <p:nvSpPr>
          <p:cNvPr id="8" name="Content Placeholder 2">
            <a:extLst>
              <a:ext uri="{FF2B5EF4-FFF2-40B4-BE49-F238E27FC236}">
                <a16:creationId xmlns:a16="http://schemas.microsoft.com/office/drawing/2014/main" id="{DF1C48FC-551B-5B9A-DCEB-CB9F59C9B652}"/>
              </a:ext>
            </a:extLst>
          </p:cNvPr>
          <p:cNvSpPr txBox="1">
            <a:spLocks/>
          </p:cNvSpPr>
          <p:nvPr/>
        </p:nvSpPr>
        <p:spPr>
          <a:xfrm>
            <a:off x="5371478" y="1014138"/>
            <a:ext cx="2421382" cy="30619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333333"/>
                </a:solidFill>
                <a:latin typeface="Guardian TextSans Web"/>
              </a:rPr>
              <a:t>74 RCTs. PAP improves: </a:t>
            </a:r>
          </a:p>
          <a:p>
            <a:r>
              <a:rPr lang="en-US" dirty="0">
                <a:solidFill>
                  <a:srgbClr val="333333"/>
                </a:solidFill>
                <a:latin typeface="Guardian TextSans Web"/>
              </a:rPr>
              <a:t>ESS</a:t>
            </a:r>
          </a:p>
          <a:p>
            <a:r>
              <a:rPr lang="en-US" dirty="0">
                <a:solidFill>
                  <a:srgbClr val="333333"/>
                </a:solidFill>
                <a:latin typeface="Guardian TextSans Web"/>
              </a:rPr>
              <a:t>Sleep QOL</a:t>
            </a:r>
          </a:p>
          <a:p>
            <a:r>
              <a:rPr lang="en-US" dirty="0">
                <a:solidFill>
                  <a:srgbClr val="333333"/>
                </a:solidFill>
                <a:latin typeface="Guardian TextSans Web"/>
              </a:rPr>
              <a:t>Overall </a:t>
            </a:r>
            <a:r>
              <a:rPr lang="en-US" dirty="0" err="1">
                <a:solidFill>
                  <a:srgbClr val="333333"/>
                </a:solidFill>
                <a:latin typeface="Guardian TextSans Web"/>
              </a:rPr>
              <a:t>HrQOL</a:t>
            </a:r>
            <a:endParaRPr lang="en-US" dirty="0">
              <a:solidFill>
                <a:srgbClr val="333333"/>
              </a:solidFill>
              <a:latin typeface="Guardian TextSans Web"/>
            </a:endParaRPr>
          </a:p>
          <a:p>
            <a:pPr marL="0" indent="0">
              <a:buFont typeface="Arial" panose="020B0604020202020204" pitchFamily="34" charset="0"/>
              <a:buNone/>
            </a:pPr>
            <a:r>
              <a:rPr lang="en-US" dirty="0">
                <a:solidFill>
                  <a:srgbClr val="333333"/>
                </a:solidFill>
                <a:latin typeface="Guardian TextSans Web"/>
              </a:rPr>
              <a:t>There is not evidence PAP improves:</a:t>
            </a:r>
          </a:p>
          <a:p>
            <a:r>
              <a:rPr lang="en-US" dirty="0">
                <a:solidFill>
                  <a:srgbClr val="333333"/>
                </a:solidFill>
                <a:latin typeface="Guardian TextSans Web"/>
              </a:rPr>
              <a:t>Mortality</a:t>
            </a:r>
          </a:p>
          <a:p>
            <a:r>
              <a:rPr lang="en-US" dirty="0">
                <a:solidFill>
                  <a:srgbClr val="333333"/>
                </a:solidFill>
                <a:latin typeface="Guardian TextSans Web"/>
              </a:rPr>
              <a:t>MI/CVA events</a:t>
            </a:r>
          </a:p>
          <a:p>
            <a:pPr marL="0" indent="0">
              <a:buNone/>
            </a:pPr>
            <a:endParaRPr lang="en-US" dirty="0">
              <a:solidFill>
                <a:srgbClr val="333333"/>
              </a:solidFill>
              <a:latin typeface="Guardian TextSans Web"/>
            </a:endParaRPr>
          </a:p>
        </p:txBody>
      </p:sp>
      <p:sp>
        <p:nvSpPr>
          <p:cNvPr id="9" name="TextBox 8">
            <a:extLst>
              <a:ext uri="{FF2B5EF4-FFF2-40B4-BE49-F238E27FC236}">
                <a16:creationId xmlns:a16="http://schemas.microsoft.com/office/drawing/2014/main" id="{E82AB960-C6B3-BEF0-DB83-DB15D1DBA3EB}"/>
              </a:ext>
            </a:extLst>
          </p:cNvPr>
          <p:cNvSpPr txBox="1"/>
          <p:nvPr/>
        </p:nvSpPr>
        <p:spPr>
          <a:xfrm>
            <a:off x="8106409" y="4323470"/>
            <a:ext cx="382701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~70% w/ OSA are obese</a:t>
            </a:r>
          </a:p>
          <a:p>
            <a:pPr marL="285750" indent="-285750">
              <a:buFont typeface="Arial" panose="020B0604020202020204" pitchFamily="34" charset="0"/>
              <a:buChar char="•"/>
            </a:pPr>
            <a:r>
              <a:rPr lang="en-US" dirty="0"/>
              <a:t>5% (gen obese pop) lose &gt;10%BW</a:t>
            </a:r>
          </a:p>
          <a:p>
            <a:pPr marL="285750" indent="-285750">
              <a:buFont typeface="Arial" panose="020B0604020202020204" pitchFamily="34" charset="0"/>
              <a:buChar char="•"/>
            </a:pPr>
            <a:r>
              <a:rPr lang="en-US" dirty="0"/>
              <a:t>Consider pharmacologic (BMI&gt;27) and surgical (BMI&gt;35) weight loss options &amp; still overweight</a:t>
            </a:r>
          </a:p>
        </p:txBody>
      </p:sp>
      <p:sp>
        <p:nvSpPr>
          <p:cNvPr id="10" name="Rounded Rectangle 9">
            <a:extLst>
              <a:ext uri="{FF2B5EF4-FFF2-40B4-BE49-F238E27FC236}">
                <a16:creationId xmlns:a16="http://schemas.microsoft.com/office/drawing/2014/main" id="{2F7E2329-FDC6-9275-BCBE-557DEDBAB83F}"/>
              </a:ext>
            </a:extLst>
          </p:cNvPr>
          <p:cNvSpPr/>
          <p:nvPr/>
        </p:nvSpPr>
        <p:spPr>
          <a:xfrm>
            <a:off x="7817678" y="603389"/>
            <a:ext cx="4156771" cy="345958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0B9F067-CA8D-3A2D-B8B4-05C2C02B2152}"/>
              </a:ext>
            </a:extLst>
          </p:cNvPr>
          <p:cNvSpPr/>
          <p:nvPr/>
        </p:nvSpPr>
        <p:spPr>
          <a:xfrm>
            <a:off x="211389" y="922592"/>
            <a:ext cx="7554916" cy="290774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FF84A07-B21E-9CA7-023A-AC69EFFBD5E8}"/>
              </a:ext>
            </a:extLst>
          </p:cNvPr>
          <p:cNvSpPr/>
          <p:nvPr/>
        </p:nvSpPr>
        <p:spPr>
          <a:xfrm>
            <a:off x="212724" y="4222460"/>
            <a:ext cx="11848718" cy="172981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55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B0017A-5639-5D35-FA80-9F400D207C9C}"/>
              </a:ext>
            </a:extLst>
          </p:cNvPr>
          <p:cNvPicPr>
            <a:picLocks noChangeAspect="1"/>
          </p:cNvPicPr>
          <p:nvPr/>
        </p:nvPicPr>
        <p:blipFill>
          <a:blip r:embed="rId3"/>
          <a:stretch>
            <a:fillRect/>
          </a:stretch>
        </p:blipFill>
        <p:spPr>
          <a:xfrm>
            <a:off x="198120" y="438223"/>
            <a:ext cx="5693492" cy="2506145"/>
          </a:xfrm>
          <a:prstGeom prst="rect">
            <a:avLst/>
          </a:prstGeom>
        </p:spPr>
      </p:pic>
      <p:pic>
        <p:nvPicPr>
          <p:cNvPr id="5" name="Picture 4">
            <a:extLst>
              <a:ext uri="{FF2B5EF4-FFF2-40B4-BE49-F238E27FC236}">
                <a16:creationId xmlns:a16="http://schemas.microsoft.com/office/drawing/2014/main" id="{256C3CA4-4219-D06B-6C88-71FBB2FB5BA8}"/>
              </a:ext>
            </a:extLst>
          </p:cNvPr>
          <p:cNvPicPr>
            <a:picLocks noChangeAspect="1"/>
          </p:cNvPicPr>
          <p:nvPr/>
        </p:nvPicPr>
        <p:blipFill>
          <a:blip r:embed="rId4"/>
          <a:stretch>
            <a:fillRect/>
          </a:stretch>
        </p:blipFill>
        <p:spPr>
          <a:xfrm>
            <a:off x="198120" y="2971800"/>
            <a:ext cx="5693492" cy="1235141"/>
          </a:xfrm>
          <a:prstGeom prst="rect">
            <a:avLst/>
          </a:prstGeom>
        </p:spPr>
      </p:pic>
      <p:graphicFrame>
        <p:nvGraphicFramePr>
          <p:cNvPr id="6" name="Table 6">
            <a:extLst>
              <a:ext uri="{FF2B5EF4-FFF2-40B4-BE49-F238E27FC236}">
                <a16:creationId xmlns:a16="http://schemas.microsoft.com/office/drawing/2014/main" id="{00115341-586D-C37D-94E2-52B916E7B4A2}"/>
              </a:ext>
            </a:extLst>
          </p:cNvPr>
          <p:cNvGraphicFramePr>
            <a:graphicFrameLocks noGrp="1"/>
          </p:cNvGraphicFramePr>
          <p:nvPr>
            <p:extLst>
              <p:ext uri="{D42A27DB-BD31-4B8C-83A1-F6EECF244321}">
                <p14:modId xmlns:p14="http://schemas.microsoft.com/office/powerpoint/2010/main" val="3032192477"/>
              </p:ext>
            </p:extLst>
          </p:nvPr>
        </p:nvGraphicFramePr>
        <p:xfrm>
          <a:off x="906186" y="4654997"/>
          <a:ext cx="4277360" cy="1752600"/>
        </p:xfrm>
        <a:graphic>
          <a:graphicData uri="http://schemas.openxmlformats.org/drawingml/2006/table">
            <a:tbl>
              <a:tblPr firstRow="1" bandRow="1">
                <a:tableStyleId>{9D7B26C5-4107-4FEC-AEDC-1716B250A1EF}</a:tableStyleId>
              </a:tblPr>
              <a:tblGrid>
                <a:gridCol w="1625599">
                  <a:extLst>
                    <a:ext uri="{9D8B030D-6E8A-4147-A177-3AD203B41FA5}">
                      <a16:colId xmlns:a16="http://schemas.microsoft.com/office/drawing/2014/main" val="2411686505"/>
                    </a:ext>
                  </a:extLst>
                </a:gridCol>
                <a:gridCol w="1426464">
                  <a:extLst>
                    <a:ext uri="{9D8B030D-6E8A-4147-A177-3AD203B41FA5}">
                      <a16:colId xmlns:a16="http://schemas.microsoft.com/office/drawing/2014/main" val="3945572900"/>
                    </a:ext>
                  </a:extLst>
                </a:gridCol>
                <a:gridCol w="1225297">
                  <a:extLst>
                    <a:ext uri="{9D8B030D-6E8A-4147-A177-3AD203B41FA5}">
                      <a16:colId xmlns:a16="http://schemas.microsoft.com/office/drawing/2014/main" val="2498968508"/>
                    </a:ext>
                  </a:extLst>
                </a:gridCol>
              </a:tblGrid>
              <a:tr h="370840">
                <a:tc>
                  <a:txBody>
                    <a:bodyPr/>
                    <a:lstStyle/>
                    <a:p>
                      <a:endParaRPr lang="en-US"/>
                    </a:p>
                  </a:txBody>
                  <a:tcPr/>
                </a:tc>
                <a:tc>
                  <a:txBody>
                    <a:bodyPr/>
                    <a:lstStyle/>
                    <a:p>
                      <a:r>
                        <a:rPr lang="en-US" dirty="0"/>
                        <a:t>Proportion &gt;10% BWL</a:t>
                      </a:r>
                    </a:p>
                  </a:txBody>
                  <a:tcPr/>
                </a:tc>
                <a:tc>
                  <a:txBody>
                    <a:bodyPr/>
                    <a:lstStyle/>
                    <a:p>
                      <a:r>
                        <a:rPr lang="en-US" dirty="0"/>
                        <a:t>Mean %BWL</a:t>
                      </a:r>
                    </a:p>
                  </a:txBody>
                  <a:tcPr/>
                </a:tc>
                <a:extLst>
                  <a:ext uri="{0D108BD9-81ED-4DB2-BD59-A6C34878D82A}">
                    <a16:rowId xmlns:a16="http://schemas.microsoft.com/office/drawing/2014/main" val="498636024"/>
                  </a:ext>
                </a:extLst>
              </a:tr>
              <a:tr h="370840">
                <a:tc>
                  <a:txBody>
                    <a:bodyPr/>
                    <a:lstStyle/>
                    <a:p>
                      <a:r>
                        <a:rPr lang="en-US" dirty="0"/>
                        <a:t>Gastric Bypass</a:t>
                      </a:r>
                    </a:p>
                  </a:txBody>
                  <a:tcPr/>
                </a:tc>
                <a:tc>
                  <a:txBody>
                    <a:bodyPr/>
                    <a:lstStyle/>
                    <a:p>
                      <a:r>
                        <a:rPr lang="en-US" dirty="0"/>
                        <a:t>96-99%</a:t>
                      </a:r>
                    </a:p>
                  </a:txBody>
                  <a:tcPr/>
                </a:tc>
                <a:tc>
                  <a:txBody>
                    <a:bodyPr/>
                    <a:lstStyle/>
                    <a:p>
                      <a:r>
                        <a:rPr lang="en-US" dirty="0"/>
                        <a:t>25-30%</a:t>
                      </a:r>
                    </a:p>
                  </a:txBody>
                  <a:tcPr/>
                </a:tc>
                <a:extLst>
                  <a:ext uri="{0D108BD9-81ED-4DB2-BD59-A6C34878D82A}">
                    <a16:rowId xmlns:a16="http://schemas.microsoft.com/office/drawing/2014/main" val="202146391"/>
                  </a:ext>
                </a:extLst>
              </a:tr>
              <a:tr h="370840">
                <a:tc>
                  <a:txBody>
                    <a:bodyPr/>
                    <a:lstStyle/>
                    <a:p>
                      <a:r>
                        <a:rPr lang="en-US" dirty="0" err="1"/>
                        <a:t>Tirzepitide</a:t>
                      </a:r>
                      <a:endParaRPr lang="en-US" dirty="0"/>
                    </a:p>
                  </a:txBody>
                  <a:tcPr/>
                </a:tc>
                <a:tc>
                  <a:txBody>
                    <a:bodyPr/>
                    <a:lstStyle/>
                    <a:p>
                      <a:r>
                        <a:rPr lang="en-US" dirty="0"/>
                        <a:t>83.5%</a:t>
                      </a:r>
                    </a:p>
                  </a:txBody>
                  <a:tcPr/>
                </a:tc>
                <a:tc>
                  <a:txBody>
                    <a:bodyPr/>
                    <a:lstStyle/>
                    <a:p>
                      <a:r>
                        <a:rPr lang="en-US" dirty="0"/>
                        <a:t>20.9%</a:t>
                      </a:r>
                    </a:p>
                  </a:txBody>
                  <a:tcPr/>
                </a:tc>
                <a:extLst>
                  <a:ext uri="{0D108BD9-81ED-4DB2-BD59-A6C34878D82A}">
                    <a16:rowId xmlns:a16="http://schemas.microsoft.com/office/drawing/2014/main" val="3962360653"/>
                  </a:ext>
                </a:extLst>
              </a:tr>
              <a:tr h="370840">
                <a:tc>
                  <a:txBody>
                    <a:bodyPr/>
                    <a:lstStyle/>
                    <a:p>
                      <a:r>
                        <a:rPr lang="en-US" dirty="0" err="1"/>
                        <a:t>Semaglutide</a:t>
                      </a:r>
                      <a:endParaRPr lang="en-US" dirty="0"/>
                    </a:p>
                  </a:txBody>
                  <a:tcPr/>
                </a:tc>
                <a:tc>
                  <a:txBody>
                    <a:bodyPr/>
                    <a:lstStyle/>
                    <a:p>
                      <a:r>
                        <a:rPr lang="en-US" dirty="0"/>
                        <a:t>69.3%</a:t>
                      </a:r>
                    </a:p>
                  </a:txBody>
                  <a:tcPr/>
                </a:tc>
                <a:tc>
                  <a:txBody>
                    <a:bodyPr/>
                    <a:lstStyle/>
                    <a:p>
                      <a:r>
                        <a:rPr lang="en-US" dirty="0"/>
                        <a:t>10.8%</a:t>
                      </a:r>
                    </a:p>
                  </a:txBody>
                  <a:tcPr/>
                </a:tc>
                <a:extLst>
                  <a:ext uri="{0D108BD9-81ED-4DB2-BD59-A6C34878D82A}">
                    <a16:rowId xmlns:a16="http://schemas.microsoft.com/office/drawing/2014/main" val="4203562364"/>
                  </a:ext>
                </a:extLst>
              </a:tr>
            </a:tbl>
          </a:graphicData>
        </a:graphic>
      </p:graphicFrame>
      <p:pic>
        <p:nvPicPr>
          <p:cNvPr id="9" name="Picture 8">
            <a:extLst>
              <a:ext uri="{FF2B5EF4-FFF2-40B4-BE49-F238E27FC236}">
                <a16:creationId xmlns:a16="http://schemas.microsoft.com/office/drawing/2014/main" id="{C91E16F6-5086-E283-6A7E-CA76EC37E31D}"/>
              </a:ext>
            </a:extLst>
          </p:cNvPr>
          <p:cNvPicPr>
            <a:picLocks noChangeAspect="1"/>
          </p:cNvPicPr>
          <p:nvPr/>
        </p:nvPicPr>
        <p:blipFill>
          <a:blip r:embed="rId5"/>
          <a:stretch>
            <a:fillRect/>
          </a:stretch>
        </p:blipFill>
        <p:spPr>
          <a:xfrm>
            <a:off x="6096000" y="1609694"/>
            <a:ext cx="5803900" cy="2400300"/>
          </a:xfrm>
          <a:prstGeom prst="rect">
            <a:avLst/>
          </a:prstGeom>
        </p:spPr>
      </p:pic>
      <p:pic>
        <p:nvPicPr>
          <p:cNvPr id="10" name="Picture 9">
            <a:extLst>
              <a:ext uri="{FF2B5EF4-FFF2-40B4-BE49-F238E27FC236}">
                <a16:creationId xmlns:a16="http://schemas.microsoft.com/office/drawing/2014/main" id="{2704D765-38CD-76D6-AC4A-F8D630505E50}"/>
              </a:ext>
            </a:extLst>
          </p:cNvPr>
          <p:cNvPicPr>
            <a:picLocks noChangeAspect="1"/>
          </p:cNvPicPr>
          <p:nvPr/>
        </p:nvPicPr>
        <p:blipFill>
          <a:blip r:embed="rId6"/>
          <a:stretch>
            <a:fillRect/>
          </a:stretch>
        </p:blipFill>
        <p:spPr>
          <a:xfrm>
            <a:off x="7892521" y="312202"/>
            <a:ext cx="4101359" cy="1523745"/>
          </a:xfrm>
          <a:prstGeom prst="rect">
            <a:avLst/>
          </a:prstGeom>
        </p:spPr>
      </p:pic>
      <p:sp>
        <p:nvSpPr>
          <p:cNvPr id="11" name="TextBox 10">
            <a:extLst>
              <a:ext uri="{FF2B5EF4-FFF2-40B4-BE49-F238E27FC236}">
                <a16:creationId xmlns:a16="http://schemas.microsoft.com/office/drawing/2014/main" id="{954F727E-856B-E046-5A38-D30DFF4BAD5A}"/>
              </a:ext>
            </a:extLst>
          </p:cNvPr>
          <p:cNvSpPr txBox="1"/>
          <p:nvPr/>
        </p:nvSpPr>
        <p:spPr>
          <a:xfrm>
            <a:off x="6345936" y="4134060"/>
            <a:ext cx="5553964" cy="2585323"/>
          </a:xfrm>
          <a:prstGeom prst="rect">
            <a:avLst/>
          </a:prstGeom>
          <a:noFill/>
        </p:spPr>
        <p:txBody>
          <a:bodyPr wrap="square" rtlCol="0">
            <a:spAutoFit/>
          </a:bodyPr>
          <a:lstStyle/>
          <a:p>
            <a:r>
              <a:rPr lang="en-US" dirty="0"/>
              <a:t>CMS National Coverage of Determination (NCD) – cannot pay for anti-obesity medications. (since 1993) </a:t>
            </a:r>
          </a:p>
          <a:p>
            <a:endParaRPr lang="en-US" dirty="0"/>
          </a:p>
          <a:p>
            <a:r>
              <a:rPr lang="en-US" dirty="0"/>
              <a:t>Heritability of obesity: 40-70%</a:t>
            </a:r>
          </a:p>
          <a:p>
            <a:r>
              <a:rPr lang="en-US" dirty="0"/>
              <a:t>Heritability of LDL levels: 22-91%</a:t>
            </a:r>
          </a:p>
          <a:p>
            <a:endParaRPr lang="en-US" dirty="0"/>
          </a:p>
          <a:p>
            <a:r>
              <a:rPr lang="en-US" dirty="0"/>
              <a:t>If LDL levels were visible and having low LDL were  desirable/high-status, would we have the same restriction on statins?</a:t>
            </a:r>
          </a:p>
        </p:txBody>
      </p:sp>
      <p:sp>
        <p:nvSpPr>
          <p:cNvPr id="12" name="TextBox 11">
            <a:extLst>
              <a:ext uri="{FF2B5EF4-FFF2-40B4-BE49-F238E27FC236}">
                <a16:creationId xmlns:a16="http://schemas.microsoft.com/office/drawing/2014/main" id="{5EFA572E-3A0D-C8B5-65A4-83015A2E3220}"/>
              </a:ext>
            </a:extLst>
          </p:cNvPr>
          <p:cNvSpPr txBox="1"/>
          <p:nvPr/>
        </p:nvSpPr>
        <p:spPr>
          <a:xfrm>
            <a:off x="5183546" y="6162331"/>
            <a:ext cx="1302979" cy="369332"/>
          </a:xfrm>
          <a:prstGeom prst="rect">
            <a:avLst/>
          </a:prstGeom>
          <a:noFill/>
        </p:spPr>
        <p:txBody>
          <a:bodyPr wrap="square" rtlCol="0">
            <a:spAutoFit/>
          </a:bodyPr>
          <a:lstStyle/>
          <a:p>
            <a:r>
              <a:rPr lang="en-US" dirty="0"/>
              <a:t>Prejudice→</a:t>
            </a:r>
          </a:p>
        </p:txBody>
      </p:sp>
    </p:spTree>
    <p:extLst>
      <p:ext uri="{BB962C8B-B14F-4D97-AF65-F5344CB8AC3E}">
        <p14:creationId xmlns:p14="http://schemas.microsoft.com/office/powerpoint/2010/main" val="2901413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62B61-4B6A-D542-54DD-50BD0E449E98}"/>
              </a:ext>
            </a:extLst>
          </p:cNvPr>
          <p:cNvSpPr>
            <a:spLocks noGrp="1"/>
          </p:cNvSpPr>
          <p:nvPr>
            <p:ph idx="1"/>
          </p:nvPr>
        </p:nvSpPr>
        <p:spPr>
          <a:xfrm>
            <a:off x="713232" y="929195"/>
            <a:ext cx="5606288" cy="5328793"/>
          </a:xfrm>
        </p:spPr>
        <p:txBody>
          <a:bodyPr>
            <a:normAutofit lnSpcReduction="10000"/>
          </a:bodyPr>
          <a:lstStyle/>
          <a:p>
            <a:r>
              <a:rPr lang="en-US" dirty="0"/>
              <a:t>PubMed, Embase Ovid, and Cochrane Central</a:t>
            </a:r>
          </a:p>
          <a:p>
            <a:r>
              <a:rPr lang="en-US" dirty="0"/>
              <a:t>Design: RCTs, no blinding req.</a:t>
            </a:r>
          </a:p>
          <a:p>
            <a:r>
              <a:rPr lang="en-US" dirty="0"/>
              <a:t>Intervention: surgical or medical weight loss interventions</a:t>
            </a:r>
          </a:p>
          <a:p>
            <a:r>
              <a:rPr lang="en-US" dirty="0"/>
              <a:t>Comparator: placebo, no treatment, or standard of care. </a:t>
            </a:r>
          </a:p>
          <a:p>
            <a:r>
              <a:rPr lang="en-US" sz="2800" dirty="0">
                <a:effectLst/>
                <a:latin typeface="Calibri" panose="020F0502020204030204" pitchFamily="34" charset="0"/>
                <a:ea typeface="Calibri" panose="020F0502020204030204" pitchFamily="34" charset="0"/>
              </a:rPr>
              <a:t>Outcome: Must report percentage weight loss and AHI difference from randomization to one month or longer follow-up</a:t>
            </a:r>
            <a:endParaRPr lang="en-US" dirty="0"/>
          </a:p>
          <a:p>
            <a:r>
              <a:rPr lang="en-US" dirty="0"/>
              <a:t>Analysis: Meta-regression </a:t>
            </a:r>
          </a:p>
        </p:txBody>
      </p:sp>
      <p:pic>
        <p:nvPicPr>
          <p:cNvPr id="4" name="Picture 3">
            <a:extLst>
              <a:ext uri="{FF2B5EF4-FFF2-40B4-BE49-F238E27FC236}">
                <a16:creationId xmlns:a16="http://schemas.microsoft.com/office/drawing/2014/main" id="{D096B7C9-EC1D-D885-B331-35E64BD77820}"/>
              </a:ext>
            </a:extLst>
          </p:cNvPr>
          <p:cNvPicPr>
            <a:picLocks noChangeAspect="1"/>
          </p:cNvPicPr>
          <p:nvPr/>
        </p:nvPicPr>
        <p:blipFill>
          <a:blip r:embed="rId3"/>
          <a:stretch>
            <a:fillRect/>
          </a:stretch>
        </p:blipFill>
        <p:spPr>
          <a:xfrm>
            <a:off x="6473952" y="160782"/>
            <a:ext cx="5198872" cy="6608040"/>
          </a:xfrm>
          <a:prstGeom prst="rect">
            <a:avLst/>
          </a:prstGeom>
        </p:spPr>
      </p:pic>
    </p:spTree>
    <p:extLst>
      <p:ext uri="{BB962C8B-B14F-4D97-AF65-F5344CB8AC3E}">
        <p14:creationId xmlns:p14="http://schemas.microsoft.com/office/powerpoint/2010/main" val="415984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E936C18-0992-0D1F-D2AE-04A559155F98}"/>
              </a:ext>
            </a:extLst>
          </p:cNvPr>
          <p:cNvGraphicFramePr>
            <a:graphicFrameLocks noGrp="1"/>
          </p:cNvGraphicFramePr>
          <p:nvPr>
            <p:extLst>
              <p:ext uri="{D42A27DB-BD31-4B8C-83A1-F6EECF244321}">
                <p14:modId xmlns:p14="http://schemas.microsoft.com/office/powerpoint/2010/main" val="3174912271"/>
              </p:ext>
            </p:extLst>
          </p:nvPr>
        </p:nvGraphicFramePr>
        <p:xfrm>
          <a:off x="580644" y="135266"/>
          <a:ext cx="11030711" cy="6587467"/>
        </p:xfrm>
        <a:graphic>
          <a:graphicData uri="http://schemas.openxmlformats.org/drawingml/2006/table">
            <a:tbl>
              <a:tblPr firstRow="1" firstCol="1" bandRow="1">
                <a:tableStyleId>{5940675A-B579-460E-94D1-54222C63F5DA}</a:tableStyleId>
              </a:tblPr>
              <a:tblGrid>
                <a:gridCol w="1572979">
                  <a:extLst>
                    <a:ext uri="{9D8B030D-6E8A-4147-A177-3AD203B41FA5}">
                      <a16:colId xmlns:a16="http://schemas.microsoft.com/office/drawing/2014/main" val="715844576"/>
                    </a:ext>
                  </a:extLst>
                </a:gridCol>
                <a:gridCol w="474319">
                  <a:extLst>
                    <a:ext uri="{9D8B030D-6E8A-4147-A177-3AD203B41FA5}">
                      <a16:colId xmlns:a16="http://schemas.microsoft.com/office/drawing/2014/main" val="3656406631"/>
                    </a:ext>
                  </a:extLst>
                </a:gridCol>
                <a:gridCol w="648606">
                  <a:extLst>
                    <a:ext uri="{9D8B030D-6E8A-4147-A177-3AD203B41FA5}">
                      <a16:colId xmlns:a16="http://schemas.microsoft.com/office/drawing/2014/main" val="3286348578"/>
                    </a:ext>
                  </a:extLst>
                </a:gridCol>
                <a:gridCol w="630956">
                  <a:extLst>
                    <a:ext uri="{9D8B030D-6E8A-4147-A177-3AD203B41FA5}">
                      <a16:colId xmlns:a16="http://schemas.microsoft.com/office/drawing/2014/main" val="3881295335"/>
                    </a:ext>
                  </a:extLst>
                </a:gridCol>
                <a:gridCol w="1058947">
                  <a:extLst>
                    <a:ext uri="{9D8B030D-6E8A-4147-A177-3AD203B41FA5}">
                      <a16:colId xmlns:a16="http://schemas.microsoft.com/office/drawing/2014/main" val="1509084166"/>
                    </a:ext>
                  </a:extLst>
                </a:gridCol>
                <a:gridCol w="401518">
                  <a:extLst>
                    <a:ext uri="{9D8B030D-6E8A-4147-A177-3AD203B41FA5}">
                      <a16:colId xmlns:a16="http://schemas.microsoft.com/office/drawing/2014/main" val="1189178665"/>
                    </a:ext>
                  </a:extLst>
                </a:gridCol>
                <a:gridCol w="964085">
                  <a:extLst>
                    <a:ext uri="{9D8B030D-6E8A-4147-A177-3AD203B41FA5}">
                      <a16:colId xmlns:a16="http://schemas.microsoft.com/office/drawing/2014/main" val="2294966410"/>
                    </a:ext>
                  </a:extLst>
                </a:gridCol>
                <a:gridCol w="401518">
                  <a:extLst>
                    <a:ext uri="{9D8B030D-6E8A-4147-A177-3AD203B41FA5}">
                      <a16:colId xmlns:a16="http://schemas.microsoft.com/office/drawing/2014/main" val="2692911757"/>
                    </a:ext>
                  </a:extLst>
                </a:gridCol>
                <a:gridCol w="657432">
                  <a:extLst>
                    <a:ext uri="{9D8B030D-6E8A-4147-A177-3AD203B41FA5}">
                      <a16:colId xmlns:a16="http://schemas.microsoft.com/office/drawing/2014/main" val="2174132944"/>
                    </a:ext>
                  </a:extLst>
                </a:gridCol>
                <a:gridCol w="1246471">
                  <a:extLst>
                    <a:ext uri="{9D8B030D-6E8A-4147-A177-3AD203B41FA5}">
                      <a16:colId xmlns:a16="http://schemas.microsoft.com/office/drawing/2014/main" val="112958672"/>
                    </a:ext>
                  </a:extLst>
                </a:gridCol>
                <a:gridCol w="611101">
                  <a:extLst>
                    <a:ext uri="{9D8B030D-6E8A-4147-A177-3AD203B41FA5}">
                      <a16:colId xmlns:a16="http://schemas.microsoft.com/office/drawing/2014/main" val="2474945167"/>
                    </a:ext>
                  </a:extLst>
                </a:gridCol>
                <a:gridCol w="975116">
                  <a:extLst>
                    <a:ext uri="{9D8B030D-6E8A-4147-A177-3AD203B41FA5}">
                      <a16:colId xmlns:a16="http://schemas.microsoft.com/office/drawing/2014/main" val="1685958888"/>
                    </a:ext>
                  </a:extLst>
                </a:gridCol>
                <a:gridCol w="511825">
                  <a:extLst>
                    <a:ext uri="{9D8B030D-6E8A-4147-A177-3AD203B41FA5}">
                      <a16:colId xmlns:a16="http://schemas.microsoft.com/office/drawing/2014/main" val="2116645318"/>
                    </a:ext>
                  </a:extLst>
                </a:gridCol>
                <a:gridCol w="875838">
                  <a:extLst>
                    <a:ext uri="{9D8B030D-6E8A-4147-A177-3AD203B41FA5}">
                      <a16:colId xmlns:a16="http://schemas.microsoft.com/office/drawing/2014/main" val="1517027130"/>
                    </a:ext>
                  </a:extLst>
                </a:gridCol>
              </a:tblGrid>
              <a:tr h="619651">
                <a:tc>
                  <a:txBody>
                    <a:bodyPr/>
                    <a:lstStyle/>
                    <a:p>
                      <a:pPr marL="0" marR="0">
                        <a:spcBef>
                          <a:spcPts val="0"/>
                        </a:spcBef>
                        <a:spcAft>
                          <a:spcPts val="0"/>
                        </a:spcAft>
                      </a:pPr>
                      <a:r>
                        <a:rPr lang="en-US" sz="1200">
                          <a:effectLst/>
                        </a:rPr>
                        <a:t>1</a:t>
                      </a:r>
                      <a:r>
                        <a:rPr lang="en-US" sz="1200" baseline="30000">
                          <a:effectLst/>
                        </a:rPr>
                        <a:t>st</a:t>
                      </a:r>
                      <a:r>
                        <a:rPr lang="en-US" sz="1200">
                          <a:effectLst/>
                        </a:rPr>
                        <a:t> Author</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Year</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Country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Centers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Intervention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Comparison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 Female by arm </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Age by arm</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Follow-up (mo)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Hypopnea Definition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Sleep Study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Overall risk of bias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570054796"/>
                  </a:ext>
                </a:extLst>
              </a:tr>
              <a:tr h="229199">
                <a:tc gridSpan="14">
                  <a:txBody>
                    <a:bodyPr/>
                    <a:lstStyle/>
                    <a:p>
                      <a:pPr marL="0" marR="0">
                        <a:spcBef>
                          <a:spcPts val="0"/>
                        </a:spcBef>
                        <a:spcAft>
                          <a:spcPts val="0"/>
                        </a:spcAft>
                      </a:pPr>
                      <a:r>
                        <a:rPr lang="en-US" sz="1200">
                          <a:effectLst/>
                        </a:rPr>
                        <a:t>Surgery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83608" marR="83608" marT="41804" marB="4180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9850567"/>
                  </a:ext>
                </a:extLst>
              </a:tr>
              <a:tr h="309826">
                <a:tc>
                  <a:txBody>
                    <a:bodyPr/>
                    <a:lstStyle/>
                    <a:p>
                      <a:pPr marL="0" marR="0">
                        <a:spcBef>
                          <a:spcPts val="0"/>
                        </a:spcBef>
                        <a:spcAft>
                          <a:spcPts val="0"/>
                        </a:spcAft>
                      </a:pPr>
                      <a:r>
                        <a:rPr lang="en-US" sz="1200">
                          <a:effectLst/>
                        </a:rPr>
                        <a:t>Bakker</a:t>
                      </a:r>
                      <a:r>
                        <a:rPr lang="en-US" sz="1200" baseline="30000">
                          <a:effectLst/>
                        </a:rPr>
                        <a:t>32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USA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LGB</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CPAP</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43 : 43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50.7±9.2 : 46.3±10.5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1999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638379406"/>
                  </a:ext>
                </a:extLst>
              </a:tr>
              <a:tr h="1239303">
                <a:tc>
                  <a:txBody>
                    <a:bodyPr/>
                    <a:lstStyle/>
                    <a:p>
                      <a:pPr marL="0" marR="0">
                        <a:spcBef>
                          <a:spcPts val="0"/>
                        </a:spcBef>
                        <a:spcAft>
                          <a:spcPts val="0"/>
                        </a:spcAft>
                      </a:pPr>
                      <a:r>
                        <a:rPr lang="en-US" sz="1200">
                          <a:effectLst/>
                        </a:rPr>
                        <a:t>Dixon</a:t>
                      </a:r>
                      <a:r>
                        <a:rPr lang="en-US" sz="1200" baseline="30000">
                          <a:effectLst/>
                        </a:rPr>
                        <a:t>35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Austrila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LAGB</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Conventional Weight Loss Program</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43 : 40 </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47.4±8.8 : 50.0± 8.2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Not specified, but required to be the same on reassessment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Some Concerns</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781883052"/>
                  </a:ext>
                </a:extLst>
              </a:tr>
              <a:tr h="619651">
                <a:tc>
                  <a:txBody>
                    <a:bodyPr/>
                    <a:lstStyle/>
                    <a:p>
                      <a:pPr marL="0" marR="0">
                        <a:spcBef>
                          <a:spcPts val="0"/>
                        </a:spcBef>
                        <a:spcAft>
                          <a:spcPts val="0"/>
                        </a:spcAft>
                      </a:pPr>
                      <a:r>
                        <a:rPr lang="en-US" sz="1200">
                          <a:effectLst/>
                        </a:rPr>
                        <a:t>Feigel-Gullier</a:t>
                      </a:r>
                      <a:r>
                        <a:rPr lang="en-US" sz="1200" baseline="30000">
                          <a:effectLst/>
                        </a:rPr>
                        <a:t>34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France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LAGB</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Intensive Nutritional Care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47 : 25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46.9±8.6:50.1±7.4</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French Guidelines (as of 1999)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High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3987086748"/>
                  </a:ext>
                </a:extLst>
              </a:tr>
              <a:tr h="309826">
                <a:tc>
                  <a:txBody>
                    <a:bodyPr/>
                    <a:lstStyle/>
                    <a:p>
                      <a:pPr marL="0" marR="0">
                        <a:spcBef>
                          <a:spcPts val="0"/>
                        </a:spcBef>
                        <a:spcAft>
                          <a:spcPts val="0"/>
                        </a:spcAft>
                      </a:pPr>
                      <a:r>
                        <a:rPr lang="en-US" sz="1200">
                          <a:effectLst/>
                        </a:rPr>
                        <a:t>Furlan</a:t>
                      </a:r>
                      <a:r>
                        <a:rPr lang="en-US" sz="1200" baseline="30000">
                          <a:effectLst/>
                        </a:rPr>
                        <a:t>33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2021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Brazil</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Roux-en-Y Bypass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Usual Care</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92 : 69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40[36-49]:48[39-53]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2012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High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1137474346"/>
                  </a:ext>
                </a:extLst>
              </a:tr>
              <a:tr h="229199">
                <a:tc gridSpan="14">
                  <a:txBody>
                    <a:bodyPr/>
                    <a:lstStyle/>
                    <a:p>
                      <a:pPr marL="0" marR="0">
                        <a:spcBef>
                          <a:spcPts val="0"/>
                        </a:spcBef>
                        <a:spcAft>
                          <a:spcPts val="0"/>
                        </a:spcAft>
                      </a:pPr>
                      <a:r>
                        <a:rPr lang="en-US" sz="1200">
                          <a:effectLst/>
                        </a:rPr>
                        <a:t>Pharmacologic</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83608" marR="83608" marT="41804" marB="4180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7643172"/>
                  </a:ext>
                </a:extLst>
              </a:tr>
              <a:tr h="464739">
                <a:tc>
                  <a:txBody>
                    <a:bodyPr/>
                    <a:lstStyle/>
                    <a:p>
                      <a:pPr marL="0" marR="0">
                        <a:spcBef>
                          <a:spcPts val="0"/>
                        </a:spcBef>
                        <a:spcAft>
                          <a:spcPts val="0"/>
                        </a:spcAft>
                      </a:pPr>
                      <a:r>
                        <a:rPr lang="en-US" sz="1200">
                          <a:effectLst/>
                        </a:rPr>
                        <a:t>Blackman</a:t>
                      </a:r>
                      <a:r>
                        <a:rPr lang="en-US" sz="1200" baseline="30000">
                          <a:effectLst/>
                        </a:rPr>
                        <a:t>36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USA &amp; Canada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Liraglutide 3 mg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179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28 : 28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48.6±9.9: 48.4±9.5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2007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Low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813707799"/>
                  </a:ext>
                </a:extLst>
              </a:tr>
              <a:tr h="309826">
                <a:tc>
                  <a:txBody>
                    <a:bodyPr/>
                    <a:lstStyle/>
                    <a:p>
                      <a:pPr marL="0" marR="0">
                        <a:spcBef>
                          <a:spcPts val="0"/>
                        </a:spcBef>
                        <a:spcAft>
                          <a:spcPts val="0"/>
                        </a:spcAft>
                      </a:pPr>
                      <a:r>
                        <a:rPr lang="en-US" sz="1200">
                          <a:effectLst/>
                        </a:rPr>
                        <a:t>Chen</a:t>
                      </a:r>
                      <a:r>
                        <a:rPr lang="en-US" sz="1200" baseline="30000">
                          <a:effectLst/>
                        </a:rPr>
                        <a:t>41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2020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China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Exenatide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Insulin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55 : 52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51.14±15.25</a:t>
                      </a:r>
                    </a:p>
                    <a:p>
                      <a:pPr marL="0" marR="0">
                        <a:spcBef>
                          <a:spcPts val="0"/>
                        </a:spcBef>
                        <a:spcAft>
                          <a:spcPts val="0"/>
                        </a:spcAft>
                      </a:pPr>
                      <a:r>
                        <a:rPr lang="en-US" sz="1200">
                          <a:effectLst/>
                        </a:rPr>
                        <a:t>55.35±11.83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Not Reported</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3897780592"/>
                  </a:ext>
                </a:extLst>
              </a:tr>
              <a:tr h="309826">
                <a:tc>
                  <a:txBody>
                    <a:bodyPr/>
                    <a:lstStyle/>
                    <a:p>
                      <a:pPr marL="0" marR="0">
                        <a:spcBef>
                          <a:spcPts val="0"/>
                        </a:spcBef>
                        <a:spcAft>
                          <a:spcPts val="0"/>
                        </a:spcAft>
                      </a:pPr>
                      <a:r>
                        <a:rPr lang="en-US" sz="1200">
                          <a:effectLst/>
                        </a:rPr>
                        <a:t>Eskandari</a:t>
                      </a:r>
                      <a:r>
                        <a:rPr lang="en-US" sz="1200" baseline="30000">
                          <a:effectLst/>
                        </a:rPr>
                        <a:t>37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Sweden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Zonisamide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0 : 13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55±10:53±14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2007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Low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1791196391"/>
                  </a:ext>
                </a:extLst>
              </a:tr>
              <a:tr h="464739">
                <a:tc>
                  <a:txBody>
                    <a:bodyPr/>
                    <a:lstStyle/>
                    <a:p>
                      <a:pPr marL="0" marR="0">
                        <a:spcBef>
                          <a:spcPts val="0"/>
                        </a:spcBef>
                        <a:spcAft>
                          <a:spcPts val="0"/>
                        </a:spcAft>
                      </a:pPr>
                      <a:r>
                        <a:rPr lang="en-US" sz="1200">
                          <a:effectLst/>
                        </a:rPr>
                        <a:t>ROMANCE</a:t>
                      </a:r>
                      <a:r>
                        <a:rPr lang="en-US" sz="1200" baseline="30000">
                          <a:effectLst/>
                        </a:rPr>
                        <a:t>38,42</a:t>
                      </a:r>
                      <a:r>
                        <a:rPr lang="en-US" sz="1200">
                          <a:effectLst/>
                        </a:rPr>
                        <a:t>  </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UK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Liraglutide 3 mg ±CPAP</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66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 ±CPAP</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66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58 : 52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54.5[45-61]:53.5[49-57]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2007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3669621506"/>
                  </a:ext>
                </a:extLst>
              </a:tr>
              <a:tr h="619651">
                <a:tc>
                  <a:txBody>
                    <a:bodyPr/>
                    <a:lstStyle/>
                    <a:p>
                      <a:pPr marL="0" marR="0">
                        <a:spcBef>
                          <a:spcPts val="0"/>
                        </a:spcBef>
                        <a:spcAft>
                          <a:spcPts val="0"/>
                        </a:spcAft>
                      </a:pPr>
                      <a:r>
                        <a:rPr lang="en-US" sz="1200">
                          <a:effectLst/>
                        </a:rPr>
                        <a:t>Tang</a:t>
                      </a:r>
                      <a:r>
                        <a:rPr lang="en-US" sz="1200" baseline="30000">
                          <a:effectLst/>
                        </a:rPr>
                        <a:t>39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China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Dapagliflozin and Metformin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Glimepiride and Metformin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45 : 35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56.1±7.2:57.9±10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Chinese Medical Society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091962924"/>
                  </a:ext>
                </a:extLst>
              </a:tr>
              <a:tr h="619651">
                <a:tc>
                  <a:txBody>
                    <a:bodyPr/>
                    <a:lstStyle/>
                    <a:p>
                      <a:pPr marL="0" marR="0">
                        <a:spcBef>
                          <a:spcPts val="0"/>
                        </a:spcBef>
                        <a:spcAft>
                          <a:spcPts val="0"/>
                        </a:spcAft>
                      </a:pPr>
                      <a:r>
                        <a:rPr lang="en-US" sz="1200">
                          <a:effectLst/>
                        </a:rPr>
                        <a:t>Winslow</a:t>
                      </a:r>
                      <a:r>
                        <a:rPr lang="en-US" sz="1200" baseline="30000">
                          <a:effectLst/>
                        </a:rPr>
                        <a:t>40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USA</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Phentermine-ER/Topiramate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59 : 35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53.4±7.0:51.4±5.7</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Not Reported</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Low Risk</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086255283"/>
                  </a:ext>
                </a:extLst>
              </a:tr>
            </a:tbl>
          </a:graphicData>
        </a:graphic>
      </p:graphicFrame>
    </p:spTree>
    <p:extLst>
      <p:ext uri="{BB962C8B-B14F-4D97-AF65-F5344CB8AC3E}">
        <p14:creationId xmlns:p14="http://schemas.microsoft.com/office/powerpoint/2010/main" val="54176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F5BD120F-94B9-6F34-CDE2-F86AC495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928" y="1482245"/>
            <a:ext cx="6011208" cy="4388204"/>
          </a:xfrm>
          <a:prstGeom prst="rect">
            <a:avLst/>
          </a:prstGeom>
        </p:spPr>
      </p:pic>
      <p:sp>
        <p:nvSpPr>
          <p:cNvPr id="6" name="TextBox 5">
            <a:extLst>
              <a:ext uri="{FF2B5EF4-FFF2-40B4-BE49-F238E27FC236}">
                <a16:creationId xmlns:a16="http://schemas.microsoft.com/office/drawing/2014/main" id="{B3329344-B6A8-C1D9-CB1E-BD8A440916FE}"/>
              </a:ext>
            </a:extLst>
          </p:cNvPr>
          <p:cNvSpPr txBox="1"/>
          <p:nvPr/>
        </p:nvSpPr>
        <p:spPr>
          <a:xfrm>
            <a:off x="470916" y="336777"/>
            <a:ext cx="11141964" cy="64633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10 eligible trials (n=843 patients) were included. Four (n=200) assessed bariatric surgery and 6 (n=643) assessed pharmacologic interventions over a median follow-up of 13 months (interquartile range 6 to 26 months).</a:t>
            </a:r>
            <a:r>
              <a:rPr lang="en-US" dirty="0">
                <a:effectLst/>
              </a:rPr>
              <a:t> </a:t>
            </a:r>
            <a:endParaRPr lang="en-US" dirty="0"/>
          </a:p>
        </p:txBody>
      </p:sp>
      <p:pic>
        <p:nvPicPr>
          <p:cNvPr id="8" name="Picture 7">
            <a:extLst>
              <a:ext uri="{FF2B5EF4-FFF2-40B4-BE49-F238E27FC236}">
                <a16:creationId xmlns:a16="http://schemas.microsoft.com/office/drawing/2014/main" id="{9F16A09B-9834-C82D-22F0-69050C92F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 y="1646618"/>
            <a:ext cx="5943600" cy="4003675"/>
          </a:xfrm>
          <a:prstGeom prst="rect">
            <a:avLst/>
          </a:prstGeom>
        </p:spPr>
      </p:pic>
    </p:spTree>
    <p:extLst>
      <p:ext uri="{BB962C8B-B14F-4D97-AF65-F5344CB8AC3E}">
        <p14:creationId xmlns:p14="http://schemas.microsoft.com/office/powerpoint/2010/main" val="425504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840ED72F-D272-2A9F-8B4A-6EAD60B8E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218988"/>
            <a:ext cx="9802368" cy="6527435"/>
          </a:xfrm>
          <a:prstGeom prst="rect">
            <a:avLst/>
          </a:prstGeom>
        </p:spPr>
      </p:pic>
      <p:sp>
        <p:nvSpPr>
          <p:cNvPr id="5" name="TextBox 4">
            <a:extLst>
              <a:ext uri="{FF2B5EF4-FFF2-40B4-BE49-F238E27FC236}">
                <a16:creationId xmlns:a16="http://schemas.microsoft.com/office/drawing/2014/main" id="{15F547B3-FA2D-1642-66C7-28D06E64C5F9}"/>
              </a:ext>
            </a:extLst>
          </p:cNvPr>
          <p:cNvSpPr txBox="1"/>
          <p:nvPr/>
        </p:nvSpPr>
        <p:spPr>
          <a:xfrm>
            <a:off x="5212080" y="713232"/>
            <a:ext cx="5047488"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Decrease of 0.45 (95% CI:</a:t>
            </a:r>
            <a:r>
              <a:rPr lang="en-US" sz="1800" dirty="0">
                <a:effectLst/>
                <a:latin typeface="Calibri" panose="020F0502020204030204" pitchFamily="34" charset="0"/>
                <a:ea typeface="Calibri" panose="020F0502020204030204" pitchFamily="34" charset="0"/>
                <a:cs typeface="Cordia New" panose="020B0304020202020204" pitchFamily="34" charset="-34"/>
              </a:rPr>
              <a:t> </a:t>
            </a:r>
            <a:r>
              <a:rPr lang="en-US" sz="1800" dirty="0">
                <a:effectLst/>
                <a:latin typeface="Calibri" panose="020F0502020204030204" pitchFamily="34" charset="0"/>
                <a:ea typeface="Calibri" panose="020F0502020204030204" pitchFamily="34" charset="0"/>
              </a:rPr>
              <a:t>0.18-0.73 events/hour) events per hour for each 1% body weight loss</a:t>
            </a:r>
            <a:r>
              <a:rPr lang="en-US" dirty="0">
                <a:effectLst/>
              </a:rPr>
              <a:t>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Calibri" panose="020F0502020204030204" pitchFamily="34" charset="0"/>
              </a:rPr>
              <a:t>orresponds to a 1.84% AHI change (95% CI: 0.34-3.33%</a:t>
            </a:r>
            <a:r>
              <a:rPr lang="en-US" sz="1800" dirty="0">
                <a:latin typeface="Calibri" panose="020F050202020403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3658722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A9615FD6-98DF-7402-940D-968A325B4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7264"/>
            <a:ext cx="6729984" cy="4486905"/>
          </a:xfrm>
          <a:prstGeom prst="rect">
            <a:avLst/>
          </a:prstGeom>
        </p:spPr>
      </p:pic>
      <p:pic>
        <p:nvPicPr>
          <p:cNvPr id="5" name="Picture 4">
            <a:extLst>
              <a:ext uri="{FF2B5EF4-FFF2-40B4-BE49-F238E27FC236}">
                <a16:creationId xmlns:a16="http://schemas.microsoft.com/office/drawing/2014/main" id="{FA542649-2785-7900-13C4-7420C9343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528" y="1519872"/>
            <a:ext cx="5724525" cy="3818255"/>
          </a:xfrm>
          <a:prstGeom prst="rect">
            <a:avLst/>
          </a:prstGeom>
        </p:spPr>
      </p:pic>
      <p:sp>
        <p:nvSpPr>
          <p:cNvPr id="6" name="TextBox 5">
            <a:extLst>
              <a:ext uri="{FF2B5EF4-FFF2-40B4-BE49-F238E27FC236}">
                <a16:creationId xmlns:a16="http://schemas.microsoft.com/office/drawing/2014/main" id="{FCEC6337-C34E-9EC3-C335-04CC210BC3C6}"/>
              </a:ext>
            </a:extLst>
          </p:cNvPr>
          <p:cNvSpPr txBox="1"/>
          <p:nvPr/>
        </p:nvSpPr>
        <p:spPr>
          <a:xfrm>
            <a:off x="1920240" y="774499"/>
            <a:ext cx="3547872" cy="369332"/>
          </a:xfrm>
          <a:prstGeom prst="rect">
            <a:avLst/>
          </a:prstGeom>
          <a:noFill/>
        </p:spPr>
        <p:txBody>
          <a:bodyPr wrap="square" rtlCol="0">
            <a:spAutoFit/>
          </a:bodyPr>
          <a:lstStyle/>
          <a:p>
            <a:r>
              <a:rPr lang="en-US" dirty="0"/>
              <a:t>%Change in AHI</a:t>
            </a:r>
          </a:p>
        </p:txBody>
      </p:sp>
      <p:sp>
        <p:nvSpPr>
          <p:cNvPr id="7" name="TextBox 6">
            <a:extLst>
              <a:ext uri="{FF2B5EF4-FFF2-40B4-BE49-F238E27FC236}">
                <a16:creationId xmlns:a16="http://schemas.microsoft.com/office/drawing/2014/main" id="{0CA3158C-5B4A-5F02-5AD3-15CB11F1BCC2}"/>
              </a:ext>
            </a:extLst>
          </p:cNvPr>
          <p:cNvSpPr txBox="1"/>
          <p:nvPr/>
        </p:nvSpPr>
        <p:spPr>
          <a:xfrm>
            <a:off x="8107680" y="819570"/>
            <a:ext cx="3547872" cy="369332"/>
          </a:xfrm>
          <a:prstGeom prst="rect">
            <a:avLst/>
          </a:prstGeom>
          <a:noFill/>
        </p:spPr>
        <p:txBody>
          <a:bodyPr wrap="square" rtlCol="0">
            <a:spAutoFit/>
          </a:bodyPr>
          <a:lstStyle/>
          <a:p>
            <a:r>
              <a:rPr lang="en-US" dirty="0"/>
              <a:t>Change in ESS</a:t>
            </a:r>
          </a:p>
        </p:txBody>
      </p:sp>
    </p:spTree>
    <p:extLst>
      <p:ext uri="{BB962C8B-B14F-4D97-AF65-F5344CB8AC3E}">
        <p14:creationId xmlns:p14="http://schemas.microsoft.com/office/powerpoint/2010/main" val="367815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27E0-CC34-E4B7-9039-F3D5DF4BF0B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3355A5BB-0DC9-03E5-C9E3-C5F583ECB712}"/>
              </a:ext>
            </a:extLst>
          </p:cNvPr>
          <p:cNvSpPr>
            <a:spLocks noGrp="1"/>
          </p:cNvSpPr>
          <p:nvPr>
            <p:ph idx="1"/>
          </p:nvPr>
        </p:nvSpPr>
        <p:spPr>
          <a:xfrm>
            <a:off x="838200" y="1679321"/>
            <a:ext cx="6239256" cy="4351338"/>
          </a:xfrm>
        </p:spPr>
        <p:txBody>
          <a:bodyPr/>
          <a:lstStyle/>
          <a:p>
            <a:r>
              <a:rPr lang="en-US" dirty="0"/>
              <a:t>Novelty: can predict how much AHI improvement to expect from anti-obesity interventions</a:t>
            </a:r>
          </a:p>
          <a:p>
            <a:pPr lvl="1"/>
            <a:r>
              <a:rPr lang="en-US" dirty="0"/>
              <a:t>Prior observational data: subject to confounding by the cause of weight loss</a:t>
            </a:r>
          </a:p>
          <a:p>
            <a:pPr lvl="1"/>
            <a:r>
              <a:rPr lang="en-US" dirty="0"/>
              <a:t>This data: still subject to study-level confounders (selection into study; distribution of endotypes)</a:t>
            </a:r>
          </a:p>
          <a:p>
            <a:pPr lvl="1"/>
            <a:endParaRPr lang="en-US" dirty="0"/>
          </a:p>
          <a:p>
            <a:endParaRPr lang="en-US" dirty="0"/>
          </a:p>
          <a:p>
            <a:endParaRPr lang="en-US" dirty="0"/>
          </a:p>
          <a:p>
            <a:endParaRPr lang="en-US" dirty="0"/>
          </a:p>
          <a:p>
            <a:pPr marL="0" indent="0">
              <a:buNone/>
            </a:pPr>
            <a:endParaRPr lang="en-US" dirty="0"/>
          </a:p>
        </p:txBody>
      </p:sp>
      <p:pic>
        <p:nvPicPr>
          <p:cNvPr id="5" name="Picture 4" descr="A diagram of sleep apnea&#10;&#10;Description automatically generated with medium confidence">
            <a:extLst>
              <a:ext uri="{FF2B5EF4-FFF2-40B4-BE49-F238E27FC236}">
                <a16:creationId xmlns:a16="http://schemas.microsoft.com/office/drawing/2014/main" id="{FE4FAD56-F105-755D-1CB9-51478E84262F}"/>
              </a:ext>
            </a:extLst>
          </p:cNvPr>
          <p:cNvPicPr>
            <a:picLocks noChangeAspect="1"/>
          </p:cNvPicPr>
          <p:nvPr/>
        </p:nvPicPr>
        <p:blipFill>
          <a:blip r:embed="rId3"/>
          <a:stretch>
            <a:fillRect/>
          </a:stretch>
        </p:blipFill>
        <p:spPr>
          <a:xfrm>
            <a:off x="6743954" y="1978977"/>
            <a:ext cx="5272532" cy="2268596"/>
          </a:xfrm>
          <a:prstGeom prst="rect">
            <a:avLst/>
          </a:prstGeom>
        </p:spPr>
      </p:pic>
      <p:graphicFrame>
        <p:nvGraphicFramePr>
          <p:cNvPr id="7" name="Table 6">
            <a:extLst>
              <a:ext uri="{FF2B5EF4-FFF2-40B4-BE49-F238E27FC236}">
                <a16:creationId xmlns:a16="http://schemas.microsoft.com/office/drawing/2014/main" id="{ABD601DA-4E2C-FD9F-9E04-1A9BD9D9459F}"/>
              </a:ext>
            </a:extLst>
          </p:cNvPr>
          <p:cNvGraphicFramePr>
            <a:graphicFrameLocks noGrp="1"/>
          </p:cNvGraphicFramePr>
          <p:nvPr>
            <p:extLst>
              <p:ext uri="{D42A27DB-BD31-4B8C-83A1-F6EECF244321}">
                <p14:modId xmlns:p14="http://schemas.microsoft.com/office/powerpoint/2010/main" val="2369265341"/>
              </p:ext>
            </p:extLst>
          </p:nvPr>
        </p:nvGraphicFramePr>
        <p:xfrm>
          <a:off x="380621" y="5025327"/>
          <a:ext cx="6696835" cy="1341120"/>
        </p:xfrm>
        <a:graphic>
          <a:graphicData uri="http://schemas.openxmlformats.org/drawingml/2006/table">
            <a:tbl>
              <a:tblPr firstRow="1" firstCol="1" bandRow="1">
                <a:tableStyleId>{9D7B26C5-4107-4FEC-AEDC-1716B250A1EF}</a:tableStyleId>
              </a:tblPr>
              <a:tblGrid>
                <a:gridCol w="1120855">
                  <a:extLst>
                    <a:ext uri="{9D8B030D-6E8A-4147-A177-3AD203B41FA5}">
                      <a16:colId xmlns:a16="http://schemas.microsoft.com/office/drawing/2014/main" val="1802399253"/>
                    </a:ext>
                  </a:extLst>
                </a:gridCol>
                <a:gridCol w="925943">
                  <a:extLst>
                    <a:ext uri="{9D8B030D-6E8A-4147-A177-3AD203B41FA5}">
                      <a16:colId xmlns:a16="http://schemas.microsoft.com/office/drawing/2014/main" val="384215510"/>
                    </a:ext>
                  </a:extLst>
                </a:gridCol>
                <a:gridCol w="1556417">
                  <a:extLst>
                    <a:ext uri="{9D8B030D-6E8A-4147-A177-3AD203B41FA5}">
                      <a16:colId xmlns:a16="http://schemas.microsoft.com/office/drawing/2014/main" val="921706604"/>
                    </a:ext>
                  </a:extLst>
                </a:gridCol>
                <a:gridCol w="1537202">
                  <a:extLst>
                    <a:ext uri="{9D8B030D-6E8A-4147-A177-3AD203B41FA5}">
                      <a16:colId xmlns:a16="http://schemas.microsoft.com/office/drawing/2014/main" val="3490524061"/>
                    </a:ext>
                  </a:extLst>
                </a:gridCol>
                <a:gridCol w="1556418">
                  <a:extLst>
                    <a:ext uri="{9D8B030D-6E8A-4147-A177-3AD203B41FA5}">
                      <a16:colId xmlns:a16="http://schemas.microsoft.com/office/drawing/2014/main" val="2048086707"/>
                    </a:ext>
                  </a:extLst>
                </a:gridCol>
              </a:tblGrid>
              <a:tr h="331391">
                <a:tc>
                  <a:txBody>
                    <a:bodyPr/>
                    <a:lstStyle/>
                    <a:p>
                      <a:pPr marL="0" marR="0" algn="l">
                        <a:spcBef>
                          <a:spcPts val="0"/>
                        </a:spcBef>
                        <a:spcAft>
                          <a:spcPts val="0"/>
                        </a:spcAft>
                      </a:pPr>
                      <a:r>
                        <a:rPr lang="en-US" sz="1100">
                          <a:effectLst/>
                        </a:rPr>
                        <a:t>Intervention</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Estimated Weight Loss</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Source</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Expected Improvement: AHI (events/hr)</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Expected Improvement: AHI (%)</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4106750"/>
                  </a:ext>
                </a:extLst>
              </a:tr>
              <a:tr h="331391">
                <a:tc>
                  <a:txBody>
                    <a:bodyPr/>
                    <a:lstStyle/>
                    <a:p>
                      <a:pPr marL="0" marR="0" algn="l">
                        <a:spcBef>
                          <a:spcPts val="0"/>
                        </a:spcBef>
                        <a:spcAft>
                          <a:spcPts val="0"/>
                        </a:spcAft>
                      </a:pPr>
                      <a:r>
                        <a:rPr lang="en-US" sz="1100">
                          <a:effectLst/>
                        </a:rPr>
                        <a:t>Vertical sleeve gastrectomy</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25%</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Heymsfield and Wadden 2017 NEJM Review</a:t>
                      </a:r>
                      <a:r>
                        <a:rPr lang="en-US" sz="1100" baseline="30000">
                          <a:effectLst/>
                        </a:rPr>
                        <a:t>22</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AHI -15.2 (95 CI -9.80 to -20.61 events/hr)</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51.8% improvement [24.1 – 79.5%]</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862990880"/>
                  </a:ext>
                </a:extLst>
              </a:tr>
              <a:tr h="331391">
                <a:tc>
                  <a:txBody>
                    <a:bodyPr/>
                    <a:lstStyle/>
                    <a:p>
                      <a:pPr marL="0" marR="0" algn="l">
                        <a:spcBef>
                          <a:spcPts val="0"/>
                        </a:spcBef>
                        <a:spcAft>
                          <a:spcPts val="0"/>
                        </a:spcAft>
                      </a:pPr>
                      <a:r>
                        <a:rPr lang="en-US" sz="1100">
                          <a:effectLst/>
                        </a:rPr>
                        <a:t>Tirzepatide</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20.9%</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SURPASS Trial</a:t>
                      </a:r>
                      <a:r>
                        <a:rPr lang="en-US" sz="1100" baseline="30000">
                          <a:effectLst/>
                        </a:rPr>
                        <a:t>23</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AHI -13.3 events/</a:t>
                      </a:r>
                      <a:r>
                        <a:rPr lang="en-US" sz="1100" dirty="0" err="1">
                          <a:effectLst/>
                        </a:rPr>
                        <a:t>hr</a:t>
                      </a:r>
                      <a:r>
                        <a:rPr lang="en-US" sz="1100" dirty="0">
                          <a:effectLst/>
                        </a:rPr>
                        <a:t> [-8.9 to -17.7]</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44.3% improvement [22.0 – 66.4%]</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87160560"/>
                  </a:ext>
                </a:extLst>
              </a:tr>
              <a:tr h="331391">
                <a:tc>
                  <a:txBody>
                    <a:bodyPr/>
                    <a:lstStyle/>
                    <a:p>
                      <a:pPr marL="0" marR="0" algn="l">
                        <a:spcBef>
                          <a:spcPts val="0"/>
                        </a:spcBef>
                        <a:spcAft>
                          <a:spcPts val="0"/>
                        </a:spcAft>
                      </a:pPr>
                      <a:r>
                        <a:rPr lang="en-US" sz="1100">
                          <a:effectLst/>
                        </a:rPr>
                        <a:t>Semaglutide</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10.8%</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AGA 2022 guideline</a:t>
                      </a:r>
                      <a:r>
                        <a:rPr lang="en-US" sz="1100" baseline="30000" dirty="0">
                          <a:effectLst/>
                        </a:rPr>
                        <a:t>24</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-8.74 events/hr (95 CI -6.22 to -11.2 events/hr)</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25.7% improvement [14.4 – 37.0%]</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19518203"/>
                  </a:ext>
                </a:extLst>
              </a:tr>
            </a:tbl>
          </a:graphicData>
        </a:graphic>
      </p:graphicFrame>
      <p:sp>
        <p:nvSpPr>
          <p:cNvPr id="8" name="TextBox 7">
            <a:extLst>
              <a:ext uri="{FF2B5EF4-FFF2-40B4-BE49-F238E27FC236}">
                <a16:creationId xmlns:a16="http://schemas.microsoft.com/office/drawing/2014/main" id="{D98B05B6-AAFC-F72A-7FD2-ECCACC7AECB5}"/>
              </a:ext>
            </a:extLst>
          </p:cNvPr>
          <p:cNvSpPr txBox="1"/>
          <p:nvPr/>
        </p:nvSpPr>
        <p:spPr>
          <a:xfrm>
            <a:off x="7535035" y="5049556"/>
            <a:ext cx="4408678" cy="646331"/>
          </a:xfrm>
          <a:prstGeom prst="rect">
            <a:avLst/>
          </a:prstGeom>
          <a:noFill/>
        </p:spPr>
        <p:txBody>
          <a:bodyPr wrap="square" rtlCol="0">
            <a:spAutoFit/>
          </a:bodyPr>
          <a:lstStyle/>
          <a:p>
            <a:r>
              <a:rPr lang="en-US" dirty="0"/>
              <a:t>Could inform practice / policy. </a:t>
            </a:r>
          </a:p>
          <a:p>
            <a:r>
              <a:rPr lang="en-US" dirty="0"/>
              <a:t>More robustly: could inform trial design. </a:t>
            </a:r>
          </a:p>
        </p:txBody>
      </p:sp>
      <p:cxnSp>
        <p:nvCxnSpPr>
          <p:cNvPr id="9" name="Straight Arrow Connector 8">
            <a:extLst>
              <a:ext uri="{FF2B5EF4-FFF2-40B4-BE49-F238E27FC236}">
                <a16:creationId xmlns:a16="http://schemas.microsoft.com/office/drawing/2014/main" id="{28836810-2240-98BD-A436-DC53D8F5091C}"/>
              </a:ext>
            </a:extLst>
          </p:cNvPr>
          <p:cNvCxnSpPr>
            <a:cxnSpLocks/>
          </p:cNvCxnSpPr>
          <p:nvPr/>
        </p:nvCxnSpPr>
        <p:spPr>
          <a:xfrm flipH="1" flipV="1">
            <a:off x="7077456" y="5872163"/>
            <a:ext cx="457579" cy="15849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613CDE-DA85-143D-15D8-73903F39D1F4}"/>
              </a:ext>
            </a:extLst>
          </p:cNvPr>
          <p:cNvSpPr txBox="1"/>
          <p:nvPr/>
        </p:nvSpPr>
        <p:spPr>
          <a:xfrm>
            <a:off x="7572367" y="5857873"/>
            <a:ext cx="3414713" cy="923330"/>
          </a:xfrm>
          <a:prstGeom prst="rect">
            <a:avLst/>
          </a:prstGeom>
          <a:noFill/>
        </p:spPr>
        <p:txBody>
          <a:bodyPr wrap="square" rtlCol="0">
            <a:spAutoFit/>
          </a:bodyPr>
          <a:lstStyle/>
          <a:p>
            <a:r>
              <a:rPr lang="en-US" dirty="0"/>
              <a:t>Surmount-OSA (Eli Lilly): 90% power for 50% AHI reduction. ETA 1 year.</a:t>
            </a:r>
          </a:p>
        </p:txBody>
      </p:sp>
    </p:spTree>
    <p:extLst>
      <p:ext uri="{BB962C8B-B14F-4D97-AF65-F5344CB8AC3E}">
        <p14:creationId xmlns:p14="http://schemas.microsoft.com/office/powerpoint/2010/main" val="4205281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07D0E-C247-BEDC-9F53-1B0B8C632794}"/>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8CF8D1D8-30F4-E36A-38E1-43A34430BED3}"/>
              </a:ext>
            </a:extLst>
          </p:cNvPr>
          <p:cNvSpPr>
            <a:spLocks noGrp="1"/>
          </p:cNvSpPr>
          <p:nvPr>
            <p:ph idx="1"/>
          </p:nvPr>
        </p:nvSpPr>
        <p:spPr>
          <a:xfrm>
            <a:off x="838200" y="1825625"/>
            <a:ext cx="7327232" cy="4351338"/>
          </a:xfrm>
        </p:spPr>
        <p:txBody>
          <a:bodyPr/>
          <a:lstStyle/>
          <a:p>
            <a:r>
              <a:rPr lang="en-US" dirty="0"/>
              <a:t>PA size and Mortality</a:t>
            </a:r>
          </a:p>
          <a:p>
            <a:r>
              <a:rPr lang="en-US" dirty="0"/>
              <a:t>SRMA of Medical &amp; Surgical Weight Loss for OSA</a:t>
            </a:r>
          </a:p>
          <a:p>
            <a:r>
              <a:rPr lang="en-US" dirty="0"/>
              <a:t>Central Sleep Apnea CPAP prescribing (*)</a:t>
            </a:r>
          </a:p>
          <a:p>
            <a:r>
              <a:rPr lang="en-US" dirty="0"/>
              <a:t>Computable Phenotype for Hypercapnia</a:t>
            </a:r>
          </a:p>
          <a:p>
            <a:endParaRPr lang="en-US" dirty="0"/>
          </a:p>
        </p:txBody>
      </p:sp>
    </p:spTree>
    <p:extLst>
      <p:ext uri="{BB962C8B-B14F-4D97-AF65-F5344CB8AC3E}">
        <p14:creationId xmlns:p14="http://schemas.microsoft.com/office/powerpoint/2010/main" val="365739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5957-AAE5-D141-4B00-6E1A4CF4E825}"/>
              </a:ext>
            </a:extLst>
          </p:cNvPr>
          <p:cNvSpPr>
            <a:spLocks noGrp="1"/>
          </p:cNvSpPr>
          <p:nvPr>
            <p:ph type="title"/>
          </p:nvPr>
        </p:nvSpPr>
        <p:spPr>
          <a:xfrm>
            <a:off x="966216" y="1567561"/>
            <a:ext cx="10515600" cy="1325563"/>
          </a:xfrm>
        </p:spPr>
        <p:txBody>
          <a:bodyPr>
            <a:normAutofit fontScale="90000"/>
          </a:bodyPr>
          <a:lstStyle/>
          <a:p>
            <a:r>
              <a:rPr lang="en-US" dirty="0"/>
              <a:t>Predictors of Initial CPAP Prescription and Subsequent Course in Patients with Central Sleep Apneas.</a:t>
            </a:r>
          </a:p>
        </p:txBody>
      </p:sp>
      <p:sp>
        <p:nvSpPr>
          <p:cNvPr id="3" name="Content Placeholder 2">
            <a:extLst>
              <a:ext uri="{FF2B5EF4-FFF2-40B4-BE49-F238E27FC236}">
                <a16:creationId xmlns:a16="http://schemas.microsoft.com/office/drawing/2014/main" id="{A9C02DCB-A2E1-D386-9E48-BC61A7AB0721}"/>
              </a:ext>
            </a:extLst>
          </p:cNvPr>
          <p:cNvSpPr>
            <a:spLocks noGrp="1"/>
          </p:cNvSpPr>
          <p:nvPr>
            <p:ph idx="1"/>
          </p:nvPr>
        </p:nvSpPr>
        <p:spPr>
          <a:xfrm>
            <a:off x="966216" y="3028061"/>
            <a:ext cx="8726424" cy="4351338"/>
          </a:xfrm>
        </p:spPr>
        <p:txBody>
          <a:bodyPr>
            <a:normAutofit/>
          </a:bodyPr>
          <a:lstStyle/>
          <a:p>
            <a:pPr marL="0" marR="0" indent="0">
              <a:lnSpc>
                <a:spcPct val="100000"/>
              </a:lnSpc>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Brian W. Locke MD, Jeffrey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Sellman</a:t>
            </a:r>
            <a:r>
              <a:rPr lang="en-US" sz="2400" dirty="0">
                <a:effectLst/>
                <a:latin typeface="Calibri" panose="020F0502020204030204" pitchFamily="34" charset="0"/>
                <a:ea typeface="Times New Roman" panose="02020603050405020304" pitchFamily="18" charset="0"/>
                <a:cs typeface="Calibri" panose="020F0502020204030204" pitchFamily="34" charset="0"/>
              </a:rPr>
              <a:t> MD</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Jonathan McFarland DO</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Francisco Uribe MD</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Kimberly Workman RPSGT, </a:t>
            </a:r>
          </a:p>
          <a:p>
            <a:pPr marL="0" marR="0" indent="0">
              <a:lnSpc>
                <a:spcPct val="100000"/>
              </a:lnSpc>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Krishna M. Sundar, MD</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4445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121E1-1E3A-CAA3-6CAE-1624C68A46B2}"/>
              </a:ext>
            </a:extLst>
          </p:cNvPr>
          <p:cNvPicPr>
            <a:picLocks noChangeAspect="1"/>
          </p:cNvPicPr>
          <p:nvPr/>
        </p:nvPicPr>
        <p:blipFill>
          <a:blip r:embed="rId3"/>
          <a:stretch>
            <a:fillRect/>
          </a:stretch>
        </p:blipFill>
        <p:spPr>
          <a:xfrm>
            <a:off x="739665" y="180820"/>
            <a:ext cx="3976789" cy="2948011"/>
          </a:xfrm>
          <a:prstGeom prst="rect">
            <a:avLst/>
          </a:prstGeom>
        </p:spPr>
      </p:pic>
      <p:pic>
        <p:nvPicPr>
          <p:cNvPr id="6" name="Picture 5">
            <a:extLst>
              <a:ext uri="{FF2B5EF4-FFF2-40B4-BE49-F238E27FC236}">
                <a16:creationId xmlns:a16="http://schemas.microsoft.com/office/drawing/2014/main" id="{1507280F-9D55-BB54-1815-FFC573A97878}"/>
              </a:ext>
            </a:extLst>
          </p:cNvPr>
          <p:cNvPicPr>
            <a:picLocks noChangeAspect="1"/>
          </p:cNvPicPr>
          <p:nvPr/>
        </p:nvPicPr>
        <p:blipFill>
          <a:blip r:embed="rId4"/>
          <a:stretch>
            <a:fillRect/>
          </a:stretch>
        </p:blipFill>
        <p:spPr>
          <a:xfrm>
            <a:off x="240792" y="3370898"/>
            <a:ext cx="4974537" cy="3395662"/>
          </a:xfrm>
          <a:prstGeom prst="rect">
            <a:avLst/>
          </a:prstGeom>
        </p:spPr>
      </p:pic>
      <p:graphicFrame>
        <p:nvGraphicFramePr>
          <p:cNvPr id="7" name="Table 7">
            <a:extLst>
              <a:ext uri="{FF2B5EF4-FFF2-40B4-BE49-F238E27FC236}">
                <a16:creationId xmlns:a16="http://schemas.microsoft.com/office/drawing/2014/main" id="{9F30E83D-556A-A9FD-3355-F9639E3E3018}"/>
              </a:ext>
            </a:extLst>
          </p:cNvPr>
          <p:cNvGraphicFramePr>
            <a:graphicFrameLocks noGrp="1"/>
          </p:cNvGraphicFramePr>
          <p:nvPr>
            <p:extLst>
              <p:ext uri="{D42A27DB-BD31-4B8C-83A1-F6EECF244321}">
                <p14:modId xmlns:p14="http://schemas.microsoft.com/office/powerpoint/2010/main" val="3155621774"/>
              </p:ext>
            </p:extLst>
          </p:nvPr>
        </p:nvGraphicFramePr>
        <p:xfrm>
          <a:off x="5105600" y="234100"/>
          <a:ext cx="6928515" cy="1027771"/>
        </p:xfrm>
        <a:graphic>
          <a:graphicData uri="http://schemas.openxmlformats.org/drawingml/2006/table">
            <a:tbl>
              <a:tblPr firstRow="1" bandRow="1">
                <a:tableStyleId>{616DA210-FB5B-4158-B5E0-FEB733F419BA}</a:tableStyleId>
              </a:tblPr>
              <a:tblGrid>
                <a:gridCol w="2309505">
                  <a:extLst>
                    <a:ext uri="{9D8B030D-6E8A-4147-A177-3AD203B41FA5}">
                      <a16:colId xmlns:a16="http://schemas.microsoft.com/office/drawing/2014/main" val="3520560079"/>
                    </a:ext>
                  </a:extLst>
                </a:gridCol>
                <a:gridCol w="2309505">
                  <a:extLst>
                    <a:ext uri="{9D8B030D-6E8A-4147-A177-3AD203B41FA5}">
                      <a16:colId xmlns:a16="http://schemas.microsoft.com/office/drawing/2014/main" val="452016582"/>
                    </a:ext>
                  </a:extLst>
                </a:gridCol>
                <a:gridCol w="2309505">
                  <a:extLst>
                    <a:ext uri="{9D8B030D-6E8A-4147-A177-3AD203B41FA5}">
                      <a16:colId xmlns:a16="http://schemas.microsoft.com/office/drawing/2014/main" val="4183532108"/>
                    </a:ext>
                  </a:extLst>
                </a:gridCol>
              </a:tblGrid>
              <a:tr h="377022">
                <a:tc gridSpan="3">
                  <a:txBody>
                    <a:bodyPr/>
                    <a:lstStyle/>
                    <a:p>
                      <a:r>
                        <a:rPr lang="en-US" sz="1800" dirty="0"/>
                        <a:t>Causes of Central Sleep Apnea</a:t>
                      </a:r>
                    </a:p>
                  </a:txBody>
                  <a:tcPr marL="92964" marR="92964" marT="46482" marB="46482"/>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609293452"/>
                  </a:ext>
                </a:extLst>
              </a:tr>
              <a:tr h="650749">
                <a:tc>
                  <a:txBody>
                    <a:bodyPr/>
                    <a:lstStyle/>
                    <a:p>
                      <a:r>
                        <a:rPr lang="en-US" sz="1800" dirty="0"/>
                        <a:t>High loop gain from high controller gain </a:t>
                      </a:r>
                    </a:p>
                  </a:txBody>
                  <a:tcPr marL="92964" marR="92964" marT="46482" marB="46482"/>
                </a:tc>
                <a:tc>
                  <a:txBody>
                    <a:bodyPr/>
                    <a:lstStyle/>
                    <a:p>
                      <a:r>
                        <a:rPr lang="en-US" sz="1800" dirty="0"/>
                        <a:t>High loop gain from high plant gain </a:t>
                      </a:r>
                    </a:p>
                  </a:txBody>
                  <a:tcPr marL="92964" marR="92964" marT="46482" marB="46482"/>
                </a:tc>
                <a:tc>
                  <a:txBody>
                    <a:bodyPr/>
                    <a:lstStyle/>
                    <a:p>
                      <a:r>
                        <a:rPr lang="en-US" sz="1800" dirty="0"/>
                        <a:t>Failure of rhythm generation</a:t>
                      </a:r>
                    </a:p>
                  </a:txBody>
                  <a:tcPr marL="92964" marR="92964" marT="46482" marB="46482"/>
                </a:tc>
                <a:extLst>
                  <a:ext uri="{0D108BD9-81ED-4DB2-BD59-A6C34878D82A}">
                    <a16:rowId xmlns:a16="http://schemas.microsoft.com/office/drawing/2014/main" val="2121642107"/>
                  </a:ext>
                </a:extLst>
              </a:tr>
            </a:tbl>
          </a:graphicData>
        </a:graphic>
      </p:graphicFrame>
      <p:sp>
        <p:nvSpPr>
          <p:cNvPr id="8" name="TextBox 7">
            <a:extLst>
              <a:ext uri="{FF2B5EF4-FFF2-40B4-BE49-F238E27FC236}">
                <a16:creationId xmlns:a16="http://schemas.microsoft.com/office/drawing/2014/main" id="{3219F273-8919-CD9F-95B2-E9802DBD4FDB}"/>
              </a:ext>
            </a:extLst>
          </p:cNvPr>
          <p:cNvSpPr txBox="1"/>
          <p:nvPr/>
        </p:nvSpPr>
        <p:spPr>
          <a:xfrm>
            <a:off x="5032449" y="2125859"/>
            <a:ext cx="6928514" cy="646331"/>
          </a:xfrm>
          <a:prstGeom prst="rect">
            <a:avLst/>
          </a:prstGeom>
          <a:noFill/>
        </p:spPr>
        <p:txBody>
          <a:bodyPr wrap="square" rtlCol="0">
            <a:spAutoFit/>
          </a:bodyPr>
          <a:lstStyle/>
          <a:p>
            <a:r>
              <a:rPr lang="en-US" dirty="0"/>
              <a:t>CPAP often lowers controller gain: addressing (intermittent) hypoxemia</a:t>
            </a:r>
          </a:p>
          <a:p>
            <a:r>
              <a:rPr lang="en-US" dirty="0"/>
              <a:t>CPAP often lowers plant gain: improving hypercapnia</a:t>
            </a:r>
          </a:p>
        </p:txBody>
      </p:sp>
      <p:pic>
        <p:nvPicPr>
          <p:cNvPr id="9" name="Picture 8">
            <a:extLst>
              <a:ext uri="{FF2B5EF4-FFF2-40B4-BE49-F238E27FC236}">
                <a16:creationId xmlns:a16="http://schemas.microsoft.com/office/drawing/2014/main" id="{2FB9F11F-1A41-FE3D-75F3-94A49F2389DF}"/>
              </a:ext>
            </a:extLst>
          </p:cNvPr>
          <p:cNvPicPr>
            <a:picLocks noChangeAspect="1"/>
          </p:cNvPicPr>
          <p:nvPr/>
        </p:nvPicPr>
        <p:blipFill>
          <a:blip r:embed="rId5"/>
          <a:stretch>
            <a:fillRect/>
          </a:stretch>
        </p:blipFill>
        <p:spPr>
          <a:xfrm>
            <a:off x="6345936" y="2891361"/>
            <a:ext cx="4718303" cy="3868866"/>
          </a:xfrm>
          <a:prstGeom prst="rect">
            <a:avLst/>
          </a:prstGeom>
        </p:spPr>
      </p:pic>
      <p:sp>
        <p:nvSpPr>
          <p:cNvPr id="10" name="Rounded Rectangle 9">
            <a:extLst>
              <a:ext uri="{FF2B5EF4-FFF2-40B4-BE49-F238E27FC236}">
                <a16:creationId xmlns:a16="http://schemas.microsoft.com/office/drawing/2014/main" id="{F054AE2F-312E-1E25-4485-7B299DC8B575}"/>
              </a:ext>
            </a:extLst>
          </p:cNvPr>
          <p:cNvSpPr/>
          <p:nvPr/>
        </p:nvSpPr>
        <p:spPr>
          <a:xfrm>
            <a:off x="6345936" y="2935973"/>
            <a:ext cx="1833202" cy="215243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1FBE25-8321-9A0F-E06C-DBE806FB3622}"/>
              </a:ext>
            </a:extLst>
          </p:cNvPr>
          <p:cNvSpPr txBox="1"/>
          <p:nvPr/>
        </p:nvSpPr>
        <p:spPr>
          <a:xfrm>
            <a:off x="4465521" y="1383292"/>
            <a:ext cx="2601298" cy="646331"/>
          </a:xfrm>
          <a:prstGeom prst="rect">
            <a:avLst/>
          </a:prstGeom>
          <a:noFill/>
        </p:spPr>
        <p:txBody>
          <a:bodyPr wrap="square" rtlCol="0">
            <a:spAutoFit/>
          </a:bodyPr>
          <a:lstStyle/>
          <a:p>
            <a:pPr algn="r"/>
            <a:r>
              <a:rPr lang="en-US" dirty="0"/>
              <a:t>Individual Events: </a:t>
            </a:r>
          </a:p>
          <a:p>
            <a:pPr algn="r"/>
            <a:r>
              <a:rPr lang="en-US" dirty="0"/>
              <a:t>Proportion of Events: </a:t>
            </a:r>
          </a:p>
        </p:txBody>
      </p:sp>
      <p:sp>
        <p:nvSpPr>
          <p:cNvPr id="13" name="Rounded Rectangle 12">
            <a:extLst>
              <a:ext uri="{FF2B5EF4-FFF2-40B4-BE49-F238E27FC236}">
                <a16:creationId xmlns:a16="http://schemas.microsoft.com/office/drawing/2014/main" id="{7F6F0730-DC8A-B879-9853-0E7CCF5E54D1}"/>
              </a:ext>
            </a:extLst>
          </p:cNvPr>
          <p:cNvSpPr/>
          <p:nvPr/>
        </p:nvSpPr>
        <p:spPr>
          <a:xfrm>
            <a:off x="7066819" y="1383292"/>
            <a:ext cx="1491965" cy="64633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Pure </a:t>
            </a:r>
          </a:p>
          <a:p>
            <a:pPr algn="ctr"/>
            <a:r>
              <a:rPr lang="en-US" dirty="0">
                <a:solidFill>
                  <a:sysClr val="windowText" lastClr="000000"/>
                </a:solidFill>
              </a:rPr>
              <a:t>Central</a:t>
            </a:r>
          </a:p>
        </p:txBody>
      </p:sp>
      <p:sp>
        <p:nvSpPr>
          <p:cNvPr id="14" name="Rounded Rectangle 13">
            <a:extLst>
              <a:ext uri="{FF2B5EF4-FFF2-40B4-BE49-F238E27FC236}">
                <a16:creationId xmlns:a16="http://schemas.microsoft.com/office/drawing/2014/main" id="{49DA2FDA-54F5-5C30-0188-B854136307B2}"/>
              </a:ext>
            </a:extLst>
          </p:cNvPr>
          <p:cNvSpPr/>
          <p:nvPr/>
        </p:nvSpPr>
        <p:spPr>
          <a:xfrm>
            <a:off x="10468998" y="1380052"/>
            <a:ext cx="1491965" cy="64633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Pure Obstructive</a:t>
            </a:r>
          </a:p>
        </p:txBody>
      </p:sp>
      <p:cxnSp>
        <p:nvCxnSpPr>
          <p:cNvPr id="16" name="Straight Arrow Connector 15">
            <a:extLst>
              <a:ext uri="{FF2B5EF4-FFF2-40B4-BE49-F238E27FC236}">
                <a16:creationId xmlns:a16="http://schemas.microsoft.com/office/drawing/2014/main" id="{A6A8132D-C74A-1323-6F3C-46A57CD9C20A}"/>
              </a:ext>
            </a:extLst>
          </p:cNvPr>
          <p:cNvCxnSpPr>
            <a:cxnSpLocks/>
          </p:cNvCxnSpPr>
          <p:nvPr/>
        </p:nvCxnSpPr>
        <p:spPr>
          <a:xfrm flipV="1">
            <a:off x="8650223" y="1684930"/>
            <a:ext cx="1763911" cy="3239"/>
          </a:xfrm>
          <a:prstGeom prst="straightConnector1">
            <a:avLst/>
          </a:prstGeom>
          <a:ln w="889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57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537310-2418-891A-1D5F-97A671998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51" y="605663"/>
            <a:ext cx="4253129" cy="4073906"/>
          </a:xfrm>
          <a:prstGeom prst="rect">
            <a:avLst/>
          </a:prstGeom>
        </p:spPr>
      </p:pic>
      <p:pic>
        <p:nvPicPr>
          <p:cNvPr id="11" name="Picture 10">
            <a:extLst>
              <a:ext uri="{FF2B5EF4-FFF2-40B4-BE49-F238E27FC236}">
                <a16:creationId xmlns:a16="http://schemas.microsoft.com/office/drawing/2014/main" id="{4FA5C000-D368-5D3D-789A-E9FF1D2E4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490" y="605663"/>
            <a:ext cx="5562449" cy="4073906"/>
          </a:xfrm>
          <a:prstGeom prst="rect">
            <a:avLst/>
          </a:prstGeom>
        </p:spPr>
      </p:pic>
      <p:sp>
        <p:nvSpPr>
          <p:cNvPr id="12" name="TextBox 11">
            <a:extLst>
              <a:ext uri="{FF2B5EF4-FFF2-40B4-BE49-F238E27FC236}">
                <a16:creationId xmlns:a16="http://schemas.microsoft.com/office/drawing/2014/main" id="{0B1D296B-1F05-3955-12A9-E729F0FBEDFD}"/>
              </a:ext>
            </a:extLst>
          </p:cNvPr>
          <p:cNvSpPr txBox="1"/>
          <p:nvPr/>
        </p:nvSpPr>
        <p:spPr>
          <a:xfrm>
            <a:off x="9286037" y="276479"/>
            <a:ext cx="2724912" cy="1200329"/>
          </a:xfrm>
          <a:prstGeom prst="rect">
            <a:avLst/>
          </a:prstGeom>
          <a:noFill/>
        </p:spPr>
        <p:txBody>
          <a:bodyPr wrap="square" rtlCol="0">
            <a:spAutoFit/>
          </a:bodyPr>
          <a:lstStyle/>
          <a:p>
            <a:r>
              <a:rPr lang="en-US" dirty="0"/>
              <a:t>Modeled clinicians implied prediction (independent predictors of  decision to prescribe CPAP)</a:t>
            </a:r>
          </a:p>
        </p:txBody>
      </p:sp>
      <p:sp>
        <p:nvSpPr>
          <p:cNvPr id="13" name="TextBox 12">
            <a:extLst>
              <a:ext uri="{FF2B5EF4-FFF2-40B4-BE49-F238E27FC236}">
                <a16:creationId xmlns:a16="http://schemas.microsoft.com/office/drawing/2014/main" id="{F16CB927-1962-5D32-9072-23922539FB91}"/>
              </a:ext>
            </a:extLst>
          </p:cNvPr>
          <p:cNvSpPr txBox="1"/>
          <p:nvPr/>
        </p:nvSpPr>
        <p:spPr>
          <a:xfrm>
            <a:off x="9728676" y="1764896"/>
            <a:ext cx="2724912" cy="646331"/>
          </a:xfrm>
          <a:prstGeom prst="rect">
            <a:avLst/>
          </a:prstGeom>
          <a:noFill/>
        </p:spPr>
        <p:txBody>
          <a:bodyPr wrap="square" rtlCol="0">
            <a:spAutoFit/>
          </a:bodyPr>
          <a:lstStyle/>
          <a:p>
            <a:r>
              <a:rPr lang="en-US" dirty="0"/>
              <a:t>Modeled independent predictors of outcomes</a:t>
            </a:r>
          </a:p>
        </p:txBody>
      </p:sp>
      <p:cxnSp>
        <p:nvCxnSpPr>
          <p:cNvPr id="14" name="Straight Arrow Connector 13">
            <a:extLst>
              <a:ext uri="{FF2B5EF4-FFF2-40B4-BE49-F238E27FC236}">
                <a16:creationId xmlns:a16="http://schemas.microsoft.com/office/drawing/2014/main" id="{8F590D71-C0DD-BA3A-CC2A-33AF2076F5F9}"/>
              </a:ext>
            </a:extLst>
          </p:cNvPr>
          <p:cNvCxnSpPr>
            <a:cxnSpLocks/>
          </p:cNvCxnSpPr>
          <p:nvPr/>
        </p:nvCxnSpPr>
        <p:spPr>
          <a:xfrm flipH="1">
            <a:off x="8686069" y="1298448"/>
            <a:ext cx="599968" cy="33552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AE991F-1BEE-51CD-7F1C-757D38D27EDF}"/>
              </a:ext>
            </a:extLst>
          </p:cNvPr>
          <p:cNvCxnSpPr/>
          <p:nvPr/>
        </p:nvCxnSpPr>
        <p:spPr>
          <a:xfrm flipH="1">
            <a:off x="9643881" y="2426086"/>
            <a:ext cx="271463" cy="314325"/>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170762-E498-B958-6ED1-8E8402D4CABD}"/>
              </a:ext>
            </a:extLst>
          </p:cNvPr>
          <p:cNvSpPr txBox="1"/>
          <p:nvPr/>
        </p:nvSpPr>
        <p:spPr>
          <a:xfrm>
            <a:off x="881351" y="4937760"/>
            <a:ext cx="10768105" cy="1569660"/>
          </a:xfrm>
          <a:prstGeom prst="rect">
            <a:avLst/>
          </a:prstGeom>
          <a:noFill/>
        </p:spPr>
        <p:txBody>
          <a:bodyPr wrap="square" rtlCol="0">
            <a:spAutoFit/>
          </a:bodyPr>
          <a:lstStyle/>
          <a:p>
            <a:r>
              <a:rPr lang="en-US" sz="2400" b="1" dirty="0"/>
              <a:t>Research Question: </a:t>
            </a:r>
            <a:r>
              <a:rPr lang="en-US" sz="2400" dirty="0"/>
              <a:t>do clinicians accurately predict who will respond favorably to a trial of CPAP?</a:t>
            </a:r>
          </a:p>
          <a:p>
            <a:r>
              <a:rPr lang="en-US" sz="2400" b="1" dirty="0"/>
              <a:t>Operationalization: </a:t>
            </a:r>
            <a:r>
              <a:rPr lang="en-US" sz="2400" dirty="0"/>
              <a:t>are predictors of receiving (or not receiving) a trial of CPAP also the predictors of failing a trial of CPAP when it is tried?  </a:t>
            </a:r>
          </a:p>
        </p:txBody>
      </p:sp>
    </p:spTree>
    <p:extLst>
      <p:ext uri="{BB962C8B-B14F-4D97-AF65-F5344CB8AC3E}">
        <p14:creationId xmlns:p14="http://schemas.microsoft.com/office/powerpoint/2010/main" val="185129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A9CC5-2CE8-EF56-A160-E2A2C7404E42}"/>
              </a:ext>
            </a:extLst>
          </p:cNvPr>
          <p:cNvPicPr>
            <a:picLocks noChangeAspect="1"/>
          </p:cNvPicPr>
          <p:nvPr/>
        </p:nvPicPr>
        <p:blipFill>
          <a:blip r:embed="rId3"/>
          <a:stretch>
            <a:fillRect/>
          </a:stretch>
        </p:blipFill>
        <p:spPr>
          <a:xfrm>
            <a:off x="1459992" y="154050"/>
            <a:ext cx="9275064" cy="6625329"/>
          </a:xfrm>
          <a:prstGeom prst="rect">
            <a:avLst/>
          </a:prstGeom>
        </p:spPr>
      </p:pic>
      <p:cxnSp>
        <p:nvCxnSpPr>
          <p:cNvPr id="5" name="Straight Arrow Connector 4">
            <a:extLst>
              <a:ext uri="{FF2B5EF4-FFF2-40B4-BE49-F238E27FC236}">
                <a16:creationId xmlns:a16="http://schemas.microsoft.com/office/drawing/2014/main" id="{D3495BB0-914B-D611-2886-55805D1CCACD}"/>
              </a:ext>
            </a:extLst>
          </p:cNvPr>
          <p:cNvCxnSpPr>
            <a:cxnSpLocks/>
          </p:cNvCxnSpPr>
          <p:nvPr/>
        </p:nvCxnSpPr>
        <p:spPr>
          <a:xfrm>
            <a:off x="694944" y="4565782"/>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8A35D0F-70AB-A119-B4BD-A270156D9FAC}"/>
              </a:ext>
            </a:extLst>
          </p:cNvPr>
          <p:cNvCxnSpPr>
            <a:cxnSpLocks/>
          </p:cNvCxnSpPr>
          <p:nvPr/>
        </p:nvCxnSpPr>
        <p:spPr>
          <a:xfrm>
            <a:off x="694944" y="731398"/>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A82BC1-1F12-0A81-286D-6EA5F7F70C37}"/>
              </a:ext>
            </a:extLst>
          </p:cNvPr>
          <p:cNvCxnSpPr>
            <a:cxnSpLocks/>
          </p:cNvCxnSpPr>
          <p:nvPr/>
        </p:nvCxnSpPr>
        <p:spPr>
          <a:xfrm>
            <a:off x="694944" y="3950086"/>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AB9A4DA-E6BE-BFC2-4C25-D05BFD865025}"/>
              </a:ext>
            </a:extLst>
          </p:cNvPr>
          <p:cNvCxnSpPr>
            <a:cxnSpLocks/>
          </p:cNvCxnSpPr>
          <p:nvPr/>
        </p:nvCxnSpPr>
        <p:spPr>
          <a:xfrm>
            <a:off x="694944" y="1846966"/>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9232E4-4BC3-C932-83A2-642C2B43202E}"/>
              </a:ext>
            </a:extLst>
          </p:cNvPr>
          <p:cNvCxnSpPr>
            <a:cxnSpLocks/>
          </p:cNvCxnSpPr>
          <p:nvPr/>
        </p:nvCxnSpPr>
        <p:spPr>
          <a:xfrm>
            <a:off x="694944" y="2787034"/>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700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793C-BE7E-2F2A-C34E-C3BCA19DBF45}"/>
              </a:ext>
            </a:extLst>
          </p:cNvPr>
          <p:cNvSpPr>
            <a:spLocks noGrp="1"/>
          </p:cNvSpPr>
          <p:nvPr>
            <p:ph type="title"/>
          </p:nvPr>
        </p:nvSpPr>
        <p:spPr/>
        <p:txBody>
          <a:bodyPr/>
          <a:lstStyle/>
          <a:p>
            <a:r>
              <a:rPr lang="en-US" dirty="0"/>
              <a:t>Rational decision-making when you can’t predict perfectly: </a:t>
            </a:r>
          </a:p>
        </p:txBody>
      </p:sp>
      <p:graphicFrame>
        <p:nvGraphicFramePr>
          <p:cNvPr id="4" name="Table 4">
            <a:extLst>
              <a:ext uri="{FF2B5EF4-FFF2-40B4-BE49-F238E27FC236}">
                <a16:creationId xmlns:a16="http://schemas.microsoft.com/office/drawing/2014/main" id="{476F6D95-574B-4F6B-AA83-60B7E14DCB77}"/>
              </a:ext>
            </a:extLst>
          </p:cNvPr>
          <p:cNvGraphicFramePr>
            <a:graphicFrameLocks noGrp="1"/>
          </p:cNvGraphicFramePr>
          <p:nvPr>
            <p:extLst>
              <p:ext uri="{D42A27DB-BD31-4B8C-83A1-F6EECF244321}">
                <p14:modId xmlns:p14="http://schemas.microsoft.com/office/powerpoint/2010/main" val="4240868291"/>
              </p:ext>
            </p:extLst>
          </p:nvPr>
        </p:nvGraphicFramePr>
        <p:xfrm>
          <a:off x="1718431" y="1690688"/>
          <a:ext cx="7119487" cy="1463040"/>
        </p:xfrm>
        <a:graphic>
          <a:graphicData uri="http://schemas.openxmlformats.org/drawingml/2006/table">
            <a:tbl>
              <a:tblPr firstRow="1" bandRow="1">
                <a:tableStyleId>{2D5ABB26-0587-4C30-8999-92F81FD0307C}</a:tableStyleId>
              </a:tblPr>
              <a:tblGrid>
                <a:gridCol w="1925230">
                  <a:extLst>
                    <a:ext uri="{9D8B030D-6E8A-4147-A177-3AD203B41FA5}">
                      <a16:colId xmlns:a16="http://schemas.microsoft.com/office/drawing/2014/main" val="1839441445"/>
                    </a:ext>
                  </a:extLst>
                </a:gridCol>
                <a:gridCol w="1353777">
                  <a:extLst>
                    <a:ext uri="{9D8B030D-6E8A-4147-A177-3AD203B41FA5}">
                      <a16:colId xmlns:a16="http://schemas.microsoft.com/office/drawing/2014/main" val="1156274459"/>
                    </a:ext>
                  </a:extLst>
                </a:gridCol>
                <a:gridCol w="1920240">
                  <a:extLst>
                    <a:ext uri="{9D8B030D-6E8A-4147-A177-3AD203B41FA5}">
                      <a16:colId xmlns:a16="http://schemas.microsoft.com/office/drawing/2014/main" val="1947864495"/>
                    </a:ext>
                  </a:extLst>
                </a:gridCol>
                <a:gridCol w="1920240">
                  <a:extLst>
                    <a:ext uri="{9D8B030D-6E8A-4147-A177-3AD203B41FA5}">
                      <a16:colId xmlns:a16="http://schemas.microsoft.com/office/drawing/2014/main" val="2226132540"/>
                    </a:ext>
                  </a:extLst>
                </a:gridCol>
              </a:tblGrid>
              <a:tr h="0">
                <a:tc>
                  <a:txBody>
                    <a:bodyPr/>
                    <a:lstStyle/>
                    <a:p>
                      <a:endParaRPr lang="en-US" dirty="0"/>
                    </a:p>
                  </a:txBody>
                  <a:tcPr/>
                </a:tc>
                <a:tc>
                  <a:txBody>
                    <a:bodyPr/>
                    <a:lstStyle/>
                    <a:p>
                      <a:r>
                        <a:rPr lang="en-US" dirty="0"/>
                        <a:t>Outcome →</a:t>
                      </a:r>
                    </a:p>
                  </a:txBody>
                  <a:tcPr>
                    <a:lnR w="12700" cap="flat" cmpd="sng" algn="ctr">
                      <a:solidFill>
                        <a:schemeClr val="tx1"/>
                      </a:solidFill>
                      <a:prstDash val="solid"/>
                      <a:round/>
                      <a:headEnd type="none" w="med" len="med"/>
                      <a:tailEnd type="none" w="med" len="med"/>
                    </a:lnR>
                  </a:tcPr>
                </a:tc>
                <a:tc rowSpan="2">
                  <a:txBody>
                    <a:bodyPr/>
                    <a:lstStyle/>
                    <a:p>
                      <a:r>
                        <a:rPr lang="en-US" dirty="0"/>
                        <a:t>CPAP adequate if trialed</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r>
                        <a:rPr lang="en-US" dirty="0"/>
                        <a:t>CPAP not adequate if trialed </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3413935"/>
                  </a:ext>
                </a:extLst>
              </a:tr>
              <a:tr h="0">
                <a:tc>
                  <a:txBody>
                    <a:bodyPr/>
                    <a:lstStyle/>
                    <a:p>
                      <a:r>
                        <a:rPr lang="en-US" dirty="0"/>
                        <a:t>Prediction ↓</a:t>
                      </a:r>
                    </a:p>
                  </a:txBody>
                  <a:tcPr>
                    <a:lnB w="12700" cap="flat" cmpd="sng" algn="ctr">
                      <a:solidFill>
                        <a:schemeClr val="tx1"/>
                      </a:solidFill>
                      <a:prstDash val="solid"/>
                      <a:round/>
                      <a:headEnd type="none" w="med" len="med"/>
                      <a:tailEnd type="none" w="med" len="med"/>
                    </a:lnB>
                  </a:tcPr>
                </a:tc>
                <a:tc>
                  <a:txBody>
                    <a:bodyPr/>
                    <a:lstStyle/>
                    <a:p>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37835030"/>
                  </a:ext>
                </a:extLst>
              </a:tr>
              <a:tr h="192024">
                <a:tc gridSpan="2">
                  <a:txBody>
                    <a:bodyPr/>
                    <a:lstStyle/>
                    <a:p>
                      <a:r>
                        <a:rPr lang="en-US" dirty="0"/>
                        <a:t>CPAP trialed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r>
                        <a:rPr lang="en-US" dirty="0"/>
                        <a:t>True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False Positive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23293266"/>
                  </a:ext>
                </a:extLst>
              </a:tr>
              <a:tr h="0">
                <a:tc gridSpan="2">
                  <a:txBody>
                    <a:bodyPr/>
                    <a:lstStyle/>
                    <a:p>
                      <a:r>
                        <a:rPr lang="en-US" dirty="0"/>
                        <a:t>CPAP not trialed</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a:txBody>
                    <a:bodyPr/>
                    <a:lstStyle/>
                    <a:p>
                      <a:r>
                        <a:rPr lang="en-US" dirty="0"/>
                        <a:t>False Negative</a:t>
                      </a:r>
                    </a:p>
                  </a:txBody>
                  <a:tcPr>
                    <a:lnL w="12700" cap="flat" cmpd="sng" algn="ctr">
                      <a:solidFill>
                        <a:schemeClr val="tx1"/>
                      </a:solidFill>
                      <a:prstDash val="solid"/>
                      <a:round/>
                      <a:headEnd type="none" w="med" len="med"/>
                      <a:tailEnd type="none" w="med" len="med"/>
                    </a:lnL>
                  </a:tcPr>
                </a:tc>
                <a:tc>
                  <a:txBody>
                    <a:bodyPr/>
                    <a:lstStyle/>
                    <a:p>
                      <a:r>
                        <a:rPr lang="en-US" dirty="0"/>
                        <a:t>True Negative</a:t>
                      </a:r>
                    </a:p>
                  </a:txBody>
                  <a:tcPr/>
                </a:tc>
                <a:extLst>
                  <a:ext uri="{0D108BD9-81ED-4DB2-BD59-A6C34878D82A}">
                    <a16:rowId xmlns:a16="http://schemas.microsoft.com/office/drawing/2014/main" val="3051976336"/>
                  </a:ext>
                </a:extLst>
              </a:tr>
            </a:tbl>
          </a:graphicData>
        </a:graphic>
      </p:graphicFrame>
      <p:sp>
        <p:nvSpPr>
          <p:cNvPr id="5" name="Rounded Rectangle 4">
            <a:extLst>
              <a:ext uri="{FF2B5EF4-FFF2-40B4-BE49-F238E27FC236}">
                <a16:creationId xmlns:a16="http://schemas.microsoft.com/office/drawing/2014/main" id="{7C213685-949C-1DC0-81B1-189323808399}"/>
              </a:ext>
            </a:extLst>
          </p:cNvPr>
          <p:cNvSpPr/>
          <p:nvPr/>
        </p:nvSpPr>
        <p:spPr>
          <a:xfrm>
            <a:off x="5037221" y="2824625"/>
            <a:ext cx="3368841" cy="361188"/>
          </a:xfrm>
          <a:prstGeom prst="round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 name="Rounded Rectangle 5">
            <a:extLst>
              <a:ext uri="{FF2B5EF4-FFF2-40B4-BE49-F238E27FC236}">
                <a16:creationId xmlns:a16="http://schemas.microsoft.com/office/drawing/2014/main" id="{2F1ADB3D-57DF-9788-1902-D440486E732A}"/>
              </a:ext>
            </a:extLst>
          </p:cNvPr>
          <p:cNvSpPr/>
          <p:nvPr/>
        </p:nvSpPr>
        <p:spPr>
          <a:xfrm>
            <a:off x="1537958" y="2431352"/>
            <a:ext cx="7501128" cy="365760"/>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a16="http://schemas.microsoft.com/office/drawing/2014/main" id="{5A73C7A6-BB54-E894-5805-1F637B8627F8}"/>
              </a:ext>
            </a:extLst>
          </p:cNvPr>
          <p:cNvGraphicFramePr>
            <a:graphicFrameLocks noGrp="1"/>
          </p:cNvGraphicFramePr>
          <p:nvPr>
            <p:ph idx="1"/>
            <p:extLst>
              <p:ext uri="{D42A27DB-BD31-4B8C-83A1-F6EECF244321}">
                <p14:modId xmlns:p14="http://schemas.microsoft.com/office/powerpoint/2010/main" val="3662142760"/>
              </p:ext>
            </p:extLst>
          </p:nvPr>
        </p:nvGraphicFramePr>
        <p:xfrm>
          <a:off x="676015" y="3570288"/>
          <a:ext cx="10515600" cy="2570480"/>
        </p:xfrm>
        <a:graphic>
          <a:graphicData uri="http://schemas.openxmlformats.org/drawingml/2006/table">
            <a:tbl>
              <a:tblPr firstRow="1" bandRow="1">
                <a:tableStyleId>{5940675A-B579-460E-94D1-54222C63F5DA}</a:tableStyleId>
              </a:tblPr>
              <a:tblGrid>
                <a:gridCol w="5102993">
                  <a:extLst>
                    <a:ext uri="{9D8B030D-6E8A-4147-A177-3AD203B41FA5}">
                      <a16:colId xmlns:a16="http://schemas.microsoft.com/office/drawing/2014/main" val="1534155144"/>
                    </a:ext>
                  </a:extLst>
                </a:gridCol>
                <a:gridCol w="5412607">
                  <a:extLst>
                    <a:ext uri="{9D8B030D-6E8A-4147-A177-3AD203B41FA5}">
                      <a16:colId xmlns:a16="http://schemas.microsoft.com/office/drawing/2014/main" val="1477386656"/>
                    </a:ext>
                  </a:extLst>
                </a:gridCol>
              </a:tblGrid>
              <a:tr h="370840">
                <a:tc gridSpan="2">
                  <a:txBody>
                    <a:bodyPr/>
                    <a:lstStyle/>
                    <a:p>
                      <a:pPr algn="ctr"/>
                      <a:r>
                        <a:rPr lang="en-US" dirty="0"/>
                        <a:t>Harms of the two types of errors </a:t>
                      </a:r>
                    </a:p>
                  </a:txBody>
                  <a:tcPr/>
                </a:tc>
                <a:tc hMerge="1">
                  <a:txBody>
                    <a:bodyPr/>
                    <a:lstStyle/>
                    <a:p>
                      <a:endParaRPr lang="en-US" dirty="0"/>
                    </a:p>
                  </a:txBody>
                  <a:tcPr/>
                </a:tc>
                <a:extLst>
                  <a:ext uri="{0D108BD9-81ED-4DB2-BD59-A6C34878D82A}">
                    <a16:rowId xmlns:a16="http://schemas.microsoft.com/office/drawing/2014/main" val="62934046"/>
                  </a:ext>
                </a:extLst>
              </a:tr>
              <a:tr h="370840">
                <a:tc>
                  <a:txBody>
                    <a:bodyPr/>
                    <a:lstStyle/>
                    <a:p>
                      <a:r>
                        <a:rPr lang="en-US" dirty="0"/>
                        <a:t>“False Positive “ (trialed CPAP, didn’t work)</a:t>
                      </a:r>
                    </a:p>
                  </a:txBody>
                  <a:tcPr/>
                </a:tc>
                <a:tc>
                  <a:txBody>
                    <a:bodyPr/>
                    <a:lstStyle/>
                    <a:p>
                      <a:r>
                        <a:rPr lang="en-US" dirty="0"/>
                        <a:t>“False Negative” (didn’t trial CPAP, would have worked)</a:t>
                      </a:r>
                    </a:p>
                  </a:txBody>
                  <a:tcPr/>
                </a:tc>
                <a:extLst>
                  <a:ext uri="{0D108BD9-81ED-4DB2-BD59-A6C34878D82A}">
                    <a16:rowId xmlns:a16="http://schemas.microsoft.com/office/drawing/2014/main" val="2488938619"/>
                  </a:ext>
                </a:extLst>
              </a:tr>
              <a:tr h="370840">
                <a:tc>
                  <a:txBody>
                    <a:bodyPr/>
                    <a:lstStyle/>
                    <a:p>
                      <a:pPr marL="285750" indent="-285750">
                        <a:buFont typeface="Arial" panose="020B0604020202020204" pitchFamily="34" charset="0"/>
                        <a:buChar char="•"/>
                      </a:pPr>
                      <a:r>
                        <a:rPr lang="en-US" dirty="0"/>
                        <a:t>Delayed effective treatment</a:t>
                      </a:r>
                    </a:p>
                    <a:p>
                      <a:pPr marL="285750" indent="-285750">
                        <a:buFont typeface="Arial" panose="020B0604020202020204" pitchFamily="34" charset="0"/>
                        <a:buChar char="•"/>
                      </a:pPr>
                      <a:r>
                        <a:rPr lang="en-US" dirty="0"/>
                        <a:t>Patients less likely to adhere to PAP if it has previously failed them</a:t>
                      </a:r>
                    </a:p>
                  </a:txBody>
                  <a:tcPr/>
                </a:tc>
                <a:tc>
                  <a:txBody>
                    <a:bodyPr/>
                    <a:lstStyle/>
                    <a:p>
                      <a:pPr marL="285750" indent="-285750">
                        <a:buFont typeface="Arial" panose="020B0604020202020204" pitchFamily="34" charset="0"/>
                        <a:buChar char="•"/>
                      </a:pPr>
                      <a:r>
                        <a:rPr lang="en-US" dirty="0"/>
                        <a:t>More expensive </a:t>
                      </a:r>
                    </a:p>
                    <a:p>
                      <a:pPr marL="285750" indent="-285750">
                        <a:buFont typeface="Arial" panose="020B0604020202020204" pitchFamily="34" charset="0"/>
                        <a:buChar char="•"/>
                      </a:pPr>
                      <a:r>
                        <a:rPr lang="en-US" dirty="0"/>
                        <a:t>Requires more expertise </a:t>
                      </a:r>
                    </a:p>
                    <a:p>
                      <a:pPr marL="285750" indent="-285750">
                        <a:buFont typeface="Arial" panose="020B0604020202020204" pitchFamily="34" charset="0"/>
                        <a:buChar char="•"/>
                      </a:pPr>
                      <a:r>
                        <a:rPr lang="en-US" dirty="0"/>
                        <a:t>May be harmful in some settings (SERVE-HF) </a:t>
                      </a:r>
                    </a:p>
                  </a:txBody>
                  <a:tcPr/>
                </a:tc>
                <a:extLst>
                  <a:ext uri="{0D108BD9-81ED-4DB2-BD59-A6C34878D82A}">
                    <a16:rowId xmlns:a16="http://schemas.microsoft.com/office/drawing/2014/main" val="906169333"/>
                  </a:ext>
                </a:extLst>
              </a:tr>
              <a:tr h="740092">
                <a:tc gridSpan="2">
                  <a:txBody>
                    <a:bodyPr/>
                    <a:lstStyle/>
                    <a:p>
                      <a:pPr marL="285750" indent="-285750">
                        <a:buFont typeface="Arial" panose="020B0604020202020204" pitchFamily="34" charset="0"/>
                        <a:buChar char="•"/>
                      </a:pPr>
                      <a:r>
                        <a:rPr lang="en-US" dirty="0"/>
                        <a:t>Optimal “threshold” (minimum predicted probability of CPAP failing where it Is still worthwhile to try) depends on how bad False Positive is relative to False negative.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it plausible that the optimal threshold varies by characteristics? Yes, for some…</a:t>
                      </a:r>
                    </a:p>
                  </a:txBody>
                  <a:tcPr/>
                </a:tc>
                <a:tc hMerge="1">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1483163543"/>
                  </a:ext>
                </a:extLst>
              </a:tr>
            </a:tbl>
          </a:graphicData>
        </a:graphic>
      </p:graphicFrame>
    </p:spTree>
    <p:extLst>
      <p:ext uri="{BB962C8B-B14F-4D97-AF65-F5344CB8AC3E}">
        <p14:creationId xmlns:p14="http://schemas.microsoft.com/office/powerpoint/2010/main" val="1433528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7B60-5BA8-F077-24F6-61BAF511D420}"/>
              </a:ext>
            </a:extLst>
          </p:cNvPr>
          <p:cNvSpPr>
            <a:spLocks noGrp="1"/>
          </p:cNvSpPr>
          <p:nvPr>
            <p:ph type="title"/>
          </p:nvPr>
        </p:nvSpPr>
        <p:spPr/>
        <p:txBody>
          <a:bodyPr/>
          <a:lstStyle/>
          <a:p>
            <a:r>
              <a:rPr lang="en-US" dirty="0"/>
              <a:t>Other findings: </a:t>
            </a:r>
          </a:p>
        </p:txBody>
      </p:sp>
      <p:pic>
        <p:nvPicPr>
          <p:cNvPr id="4" name="Picture 3">
            <a:extLst>
              <a:ext uri="{FF2B5EF4-FFF2-40B4-BE49-F238E27FC236}">
                <a16:creationId xmlns:a16="http://schemas.microsoft.com/office/drawing/2014/main" id="{212D1F17-E710-2ACD-C14D-BA76C0B34FD0}"/>
              </a:ext>
            </a:extLst>
          </p:cNvPr>
          <p:cNvPicPr>
            <a:picLocks noChangeAspect="1"/>
          </p:cNvPicPr>
          <p:nvPr/>
        </p:nvPicPr>
        <p:blipFill>
          <a:blip r:embed="rId3"/>
          <a:stretch>
            <a:fillRect/>
          </a:stretch>
        </p:blipFill>
        <p:spPr>
          <a:xfrm>
            <a:off x="7103428" y="365125"/>
            <a:ext cx="4250372" cy="3035980"/>
          </a:xfrm>
          <a:prstGeom prst="rect">
            <a:avLst/>
          </a:prstGeom>
        </p:spPr>
      </p:pic>
      <p:pic>
        <p:nvPicPr>
          <p:cNvPr id="5" name="Picture 4">
            <a:extLst>
              <a:ext uri="{FF2B5EF4-FFF2-40B4-BE49-F238E27FC236}">
                <a16:creationId xmlns:a16="http://schemas.microsoft.com/office/drawing/2014/main" id="{E4349DC4-4474-2144-17D6-A2F9426F3D4D}"/>
              </a:ext>
            </a:extLst>
          </p:cNvPr>
          <p:cNvPicPr>
            <a:picLocks noChangeAspect="1"/>
          </p:cNvPicPr>
          <p:nvPr/>
        </p:nvPicPr>
        <p:blipFill>
          <a:blip r:embed="rId4"/>
          <a:stretch>
            <a:fillRect/>
          </a:stretch>
        </p:blipFill>
        <p:spPr>
          <a:xfrm>
            <a:off x="6793298" y="3456896"/>
            <a:ext cx="4560502" cy="3257720"/>
          </a:xfrm>
          <a:prstGeom prst="rect">
            <a:avLst/>
          </a:prstGeom>
        </p:spPr>
      </p:pic>
      <p:sp>
        <p:nvSpPr>
          <p:cNvPr id="6" name="Rounded Rectangle 5">
            <a:extLst>
              <a:ext uri="{FF2B5EF4-FFF2-40B4-BE49-F238E27FC236}">
                <a16:creationId xmlns:a16="http://schemas.microsoft.com/office/drawing/2014/main" id="{FF93C50B-23B6-DE2C-75A4-F4CE6AF6C41A}"/>
              </a:ext>
            </a:extLst>
          </p:cNvPr>
          <p:cNvSpPr/>
          <p:nvPr/>
        </p:nvSpPr>
        <p:spPr>
          <a:xfrm>
            <a:off x="9125712" y="4719996"/>
            <a:ext cx="438912" cy="1406484"/>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F60F32-24BB-C592-8734-005D316D7299}"/>
              </a:ext>
            </a:extLst>
          </p:cNvPr>
          <p:cNvSpPr txBox="1"/>
          <p:nvPr/>
        </p:nvSpPr>
        <p:spPr>
          <a:xfrm>
            <a:off x="609600" y="5013926"/>
            <a:ext cx="618369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Inverse-probability of CPAP weighting adjustment leads to no major change (* more on this later)</a:t>
            </a:r>
          </a:p>
          <a:p>
            <a:pPr marL="285750" indent="-285750">
              <a:buFont typeface="Arial" panose="020B0604020202020204" pitchFamily="34" charset="0"/>
              <a:buChar char="•"/>
            </a:pPr>
            <a:r>
              <a:rPr lang="en-US" dirty="0"/>
              <a:t>However, if patients who received CPAP are different in unmeasured characteristics (HCSR, etc.) then groups aren’t validly comparable. </a:t>
            </a:r>
          </a:p>
        </p:txBody>
      </p:sp>
      <p:graphicFrame>
        <p:nvGraphicFramePr>
          <p:cNvPr id="9" name="Table 8">
            <a:extLst>
              <a:ext uri="{FF2B5EF4-FFF2-40B4-BE49-F238E27FC236}">
                <a16:creationId xmlns:a16="http://schemas.microsoft.com/office/drawing/2014/main" id="{5B79DAB4-B1DF-D892-B328-CD310C8C582E}"/>
              </a:ext>
            </a:extLst>
          </p:cNvPr>
          <p:cNvGraphicFramePr>
            <a:graphicFrameLocks noGrp="1"/>
          </p:cNvGraphicFramePr>
          <p:nvPr>
            <p:extLst>
              <p:ext uri="{D42A27DB-BD31-4B8C-83A1-F6EECF244321}">
                <p14:modId xmlns:p14="http://schemas.microsoft.com/office/powerpoint/2010/main" val="2207482209"/>
              </p:ext>
            </p:extLst>
          </p:nvPr>
        </p:nvGraphicFramePr>
        <p:xfrm>
          <a:off x="609600" y="1597781"/>
          <a:ext cx="5677086" cy="3122215"/>
        </p:xfrm>
        <a:graphic>
          <a:graphicData uri="http://schemas.openxmlformats.org/drawingml/2006/table">
            <a:tbl>
              <a:tblPr firstRow="1" firstCol="1" bandRow="1">
                <a:tableStyleId>{9D7B26C5-4107-4FEC-AEDC-1716B250A1EF}</a:tableStyleId>
              </a:tblPr>
              <a:tblGrid>
                <a:gridCol w="1505648">
                  <a:extLst>
                    <a:ext uri="{9D8B030D-6E8A-4147-A177-3AD203B41FA5}">
                      <a16:colId xmlns:a16="http://schemas.microsoft.com/office/drawing/2014/main" val="3855540341"/>
                    </a:ext>
                  </a:extLst>
                </a:gridCol>
                <a:gridCol w="1107874">
                  <a:extLst>
                    <a:ext uri="{9D8B030D-6E8A-4147-A177-3AD203B41FA5}">
                      <a16:colId xmlns:a16="http://schemas.microsoft.com/office/drawing/2014/main" val="3030429204"/>
                    </a:ext>
                  </a:extLst>
                </a:gridCol>
                <a:gridCol w="1225183">
                  <a:extLst>
                    <a:ext uri="{9D8B030D-6E8A-4147-A177-3AD203B41FA5}">
                      <a16:colId xmlns:a16="http://schemas.microsoft.com/office/drawing/2014/main" val="1061883612"/>
                    </a:ext>
                  </a:extLst>
                </a:gridCol>
                <a:gridCol w="1225183">
                  <a:extLst>
                    <a:ext uri="{9D8B030D-6E8A-4147-A177-3AD203B41FA5}">
                      <a16:colId xmlns:a16="http://schemas.microsoft.com/office/drawing/2014/main" val="940562730"/>
                    </a:ext>
                  </a:extLst>
                </a:gridCol>
                <a:gridCol w="613198">
                  <a:extLst>
                    <a:ext uri="{9D8B030D-6E8A-4147-A177-3AD203B41FA5}">
                      <a16:colId xmlns:a16="http://schemas.microsoft.com/office/drawing/2014/main" val="596218489"/>
                    </a:ext>
                  </a:extLst>
                </a:gridCol>
              </a:tblGrid>
              <a:tr h="337016">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Diagnosed by PSG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Diagnosed by HSAT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p-value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3130671214"/>
                  </a:ext>
                </a:extLst>
              </a:tr>
              <a:tr h="184085">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N=588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N=426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N=162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1555908016"/>
                  </a:ext>
                </a:extLst>
              </a:tr>
              <a:tr h="184085">
                <a:tc gridSpan="5">
                  <a:txBody>
                    <a:bodyPr/>
                    <a:lstStyle/>
                    <a:p>
                      <a:pPr marL="0" marR="0" algn="ctr">
                        <a:spcBef>
                          <a:spcPts val="0"/>
                        </a:spcBef>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endParaRPr lang="en-US"/>
                    </a:p>
                  </a:txBody>
                  <a:tcPr/>
                </a:tc>
                <a:tc hMerge="1">
                  <a:txBody>
                    <a:bodyPr/>
                    <a:lstStyle/>
                    <a:p>
                      <a:pPr marL="0" marR="0">
                        <a:spcBef>
                          <a:spcPts val="0"/>
                        </a:spcBef>
                        <a:spcAft>
                          <a:spcPts val="0"/>
                        </a:spcAft>
                      </a:pP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pPr marL="0" marR="0">
                        <a:spcBef>
                          <a:spcPts val="0"/>
                        </a:spcBef>
                        <a:spcAft>
                          <a:spcPts val="0"/>
                        </a:spcAft>
                      </a:pP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pPr marL="0" marR="0">
                        <a:spcBef>
                          <a:spcPts val="0"/>
                        </a:spcBef>
                        <a:spcAft>
                          <a:spcPts val="0"/>
                        </a:spcAft>
                      </a:pP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4033208044"/>
                  </a:ext>
                </a:extLst>
              </a:tr>
              <a:tr h="184085">
                <a:tc>
                  <a:txBody>
                    <a:bodyPr/>
                    <a:lstStyle/>
                    <a:p>
                      <a:pPr marL="0" marR="0">
                        <a:spcBef>
                          <a:spcPts val="0"/>
                        </a:spcBef>
                        <a:spcAft>
                          <a:spcPts val="0"/>
                        </a:spcAft>
                      </a:pPr>
                      <a:r>
                        <a:rPr lang="en-US" sz="1200" dirty="0">
                          <a:effectLst/>
                        </a:rPr>
                        <a:t>Neurologic Causes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19% (114)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21% (89)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15% (25)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 0.13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705365985"/>
                  </a:ext>
                </a:extLst>
              </a:tr>
              <a:tr h="184085">
                <a:tc>
                  <a:txBody>
                    <a:bodyPr/>
                    <a:lstStyle/>
                    <a:p>
                      <a:pPr marL="0" marR="0">
                        <a:spcBef>
                          <a:spcPts val="0"/>
                        </a:spcBef>
                        <a:spcAft>
                          <a:spcPts val="0"/>
                        </a:spcAft>
                      </a:pPr>
                      <a:r>
                        <a:rPr lang="en-US" sz="1200" dirty="0">
                          <a:effectLst/>
                        </a:rPr>
                        <a:t>Cardiac Causes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27% (158)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27% (113)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28% (45)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0.76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2450575121"/>
                  </a:ext>
                </a:extLst>
              </a:tr>
              <a:tr h="184085">
                <a:tc>
                  <a:txBody>
                    <a:bodyPr/>
                    <a:lstStyle/>
                    <a:p>
                      <a:pPr marL="0" marR="0">
                        <a:spcBef>
                          <a:spcPts val="0"/>
                        </a:spcBef>
                        <a:spcAft>
                          <a:spcPts val="0"/>
                        </a:spcAft>
                      </a:pPr>
                      <a:r>
                        <a:rPr lang="en-US" sz="1200" dirty="0">
                          <a:effectLst/>
                        </a:rPr>
                        <a:t>Medication Etiology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11% (67)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14% (58)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6% (9)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0.006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2527841443"/>
                  </a:ext>
                </a:extLst>
              </a:tr>
              <a:tr h="184085">
                <a:tc>
                  <a:txBody>
                    <a:bodyPr/>
                    <a:lstStyle/>
                    <a:p>
                      <a:pPr marL="0" marR="0">
                        <a:spcBef>
                          <a:spcPts val="0"/>
                        </a:spcBef>
                        <a:spcAft>
                          <a:spcPts val="0"/>
                        </a:spcAft>
                      </a:pPr>
                      <a:r>
                        <a:rPr lang="en-US" sz="1200" dirty="0">
                          <a:effectLst/>
                        </a:rPr>
                        <a:t>Primary CSA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1.5% (9)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1.2% (5)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2.5% (4)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7549407"/>
                  </a:ext>
                </a:extLst>
              </a:tr>
              <a:tr h="184085">
                <a:tc>
                  <a:txBody>
                    <a:bodyPr/>
                    <a:lstStyle/>
                    <a:p>
                      <a:pPr marL="0" marR="0">
                        <a:spcBef>
                          <a:spcPts val="0"/>
                        </a:spcBef>
                        <a:spcAft>
                          <a:spcPts val="0"/>
                        </a:spcAft>
                      </a:pPr>
                      <a:r>
                        <a:rPr lang="en-US" sz="1200" dirty="0">
                          <a:effectLst/>
                        </a:rPr>
                        <a:t>Treatment-Emergent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35% (207)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37% (157)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31% (50)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0.17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80426869"/>
                  </a:ext>
                </a:extLst>
              </a:tr>
              <a:tr h="337016">
                <a:tc>
                  <a:txBody>
                    <a:bodyPr/>
                    <a:lstStyle/>
                    <a:p>
                      <a:pPr marL="0" marR="0">
                        <a:spcBef>
                          <a:spcPts val="0"/>
                        </a:spcBef>
                        <a:spcAft>
                          <a:spcPts val="0"/>
                        </a:spcAft>
                      </a:pPr>
                      <a:r>
                        <a:rPr lang="en-US" sz="1200" dirty="0">
                          <a:effectLst/>
                        </a:rPr>
                        <a:t>OSA-Associated Centrals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14% (82)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10% (43)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24% (39)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&lt;0.001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408805446"/>
                  </a:ext>
                </a:extLst>
              </a:tr>
              <a:tr h="184085">
                <a:tc gridSpan="5">
                  <a:txBody>
                    <a:bodyPr/>
                    <a:lstStyle/>
                    <a:p>
                      <a:pPr marL="0" marR="0" algn="ctr">
                        <a:spcBef>
                          <a:spcPts val="0"/>
                        </a:spcBef>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endParaRPr lang="en-US"/>
                    </a:p>
                  </a:txBody>
                  <a:tcPr/>
                </a:tc>
                <a:tc hMerge="1">
                  <a:txBody>
                    <a:bodyPr/>
                    <a:lstStyle/>
                    <a:p>
                      <a:endParaRPr lang="en-US" sz="900">
                        <a:effectLst/>
                        <a:latin typeface="Calibri" panose="020F0502020204030204" pitchFamily="34" charset="0"/>
                        <a:cs typeface="Times New Roman" panose="02020603050405020304" pitchFamily="18" charset="0"/>
                      </a:endParaRPr>
                    </a:p>
                  </a:txBody>
                  <a:tcPr marL="53942" marR="53942" marT="0" marB="0"/>
                </a:tc>
                <a:tc hMerge="1">
                  <a:txBody>
                    <a:bodyPr/>
                    <a:lstStyle/>
                    <a:p>
                      <a:endParaRPr lang="en-US" sz="900">
                        <a:effectLst/>
                        <a:latin typeface="Calibri" panose="020F0502020204030204" pitchFamily="34" charset="0"/>
                        <a:cs typeface="Times New Roman" panose="02020603050405020304" pitchFamily="18" charset="0"/>
                      </a:endParaRPr>
                    </a:p>
                  </a:txBody>
                  <a:tcPr marL="53942" marR="53942" marT="0" marB="0"/>
                </a:tc>
                <a:tc hMerge="1">
                  <a:txBody>
                    <a:bodyPr/>
                    <a:lstStyle/>
                    <a:p>
                      <a:pPr marL="0" marR="0">
                        <a:spcBef>
                          <a:spcPts val="0"/>
                        </a:spcBef>
                        <a:spcAft>
                          <a:spcPts val="0"/>
                        </a:spcAft>
                      </a:pP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200926221"/>
                  </a:ext>
                </a:extLst>
              </a:tr>
              <a:tr h="184085">
                <a:tc>
                  <a:txBody>
                    <a:bodyPr/>
                    <a:lstStyle/>
                    <a:p>
                      <a:pPr marL="0" marR="0">
                        <a:spcBef>
                          <a:spcPts val="0"/>
                        </a:spcBef>
                        <a:spcAft>
                          <a:spcPts val="0"/>
                        </a:spcAft>
                      </a:pPr>
                      <a:r>
                        <a:rPr lang="en-US" sz="1200" dirty="0">
                          <a:effectLst/>
                        </a:rPr>
                        <a:t>Results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&lt;0.001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527922482"/>
                  </a:ext>
                </a:extLst>
              </a:tr>
              <a:tr h="184085">
                <a:tc>
                  <a:txBody>
                    <a:bodyPr/>
                    <a:lstStyle/>
                    <a:p>
                      <a:pPr marL="0" marR="0">
                        <a:spcBef>
                          <a:spcPts val="0"/>
                        </a:spcBef>
                        <a:spcAft>
                          <a:spcPts val="0"/>
                        </a:spcAft>
                      </a:pPr>
                      <a:r>
                        <a:rPr lang="en-US" sz="1200" dirty="0">
                          <a:effectLst/>
                        </a:rPr>
                        <a:t>   No CPAP Rx</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27% (159)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31% (133)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16% (26)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2485734925"/>
                  </a:ext>
                </a:extLst>
              </a:tr>
              <a:tr h="184085">
                <a:tc>
                  <a:txBody>
                    <a:bodyPr/>
                    <a:lstStyle/>
                    <a:p>
                      <a:pPr marL="0" marR="0">
                        <a:spcBef>
                          <a:spcPts val="0"/>
                        </a:spcBef>
                        <a:spcAft>
                          <a:spcPts val="0"/>
                        </a:spcAft>
                      </a:pPr>
                      <a:r>
                        <a:rPr lang="en-US" sz="1200" dirty="0">
                          <a:effectLst/>
                        </a:rPr>
                        <a:t>   Rx CPAP, Adequate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38% (226)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34% (145)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50% (81)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934671616"/>
                  </a:ext>
                </a:extLst>
              </a:tr>
              <a:tr h="337016">
                <a:tc>
                  <a:txBody>
                    <a:bodyPr/>
                    <a:lstStyle/>
                    <a:p>
                      <a:pPr marL="0" marR="0">
                        <a:spcBef>
                          <a:spcPts val="0"/>
                        </a:spcBef>
                        <a:spcAft>
                          <a:spcPts val="0"/>
                        </a:spcAft>
                      </a:pPr>
                      <a:r>
                        <a:rPr lang="en-US" sz="1200" dirty="0">
                          <a:effectLst/>
                        </a:rPr>
                        <a:t>   Rx CPAP, Inadequate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35% (203)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35% (148)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34% (55)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434897438"/>
                  </a:ext>
                </a:extLst>
              </a:tr>
            </a:tbl>
          </a:graphicData>
        </a:graphic>
      </p:graphicFrame>
      <p:sp>
        <p:nvSpPr>
          <p:cNvPr id="10" name="Left Brace 9">
            <a:extLst>
              <a:ext uri="{FF2B5EF4-FFF2-40B4-BE49-F238E27FC236}">
                <a16:creationId xmlns:a16="http://schemas.microsoft.com/office/drawing/2014/main" id="{95675449-9EC3-8342-D627-74DB9F283EE3}"/>
              </a:ext>
            </a:extLst>
          </p:cNvPr>
          <p:cNvSpPr/>
          <p:nvPr/>
        </p:nvSpPr>
        <p:spPr>
          <a:xfrm>
            <a:off x="330200" y="2905804"/>
            <a:ext cx="254000" cy="67559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23785B3C-6FC7-3FC1-057F-06DBB9E6E40B}"/>
              </a:ext>
            </a:extLst>
          </p:cNvPr>
          <p:cNvSpPr/>
          <p:nvPr/>
        </p:nvSpPr>
        <p:spPr>
          <a:xfrm>
            <a:off x="330200" y="2283505"/>
            <a:ext cx="254000" cy="558800"/>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E694D4D-16C4-8331-D429-752D449B58B2}"/>
              </a:ext>
            </a:extLst>
          </p:cNvPr>
          <p:cNvSpPr/>
          <p:nvPr/>
        </p:nvSpPr>
        <p:spPr>
          <a:xfrm>
            <a:off x="2981391" y="3948980"/>
            <a:ext cx="2212909" cy="771016"/>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09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793C-BE7E-2F2A-C34E-C3BCA19DBF4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60ABD48-BC5E-DF92-619B-AE416EECF6F0}"/>
              </a:ext>
            </a:extLst>
          </p:cNvPr>
          <p:cNvSpPr>
            <a:spLocks noGrp="1"/>
          </p:cNvSpPr>
          <p:nvPr>
            <p:ph idx="1"/>
          </p:nvPr>
        </p:nvSpPr>
        <p:spPr/>
        <p:txBody>
          <a:bodyPr>
            <a:normAutofit/>
          </a:bodyPr>
          <a:lstStyle/>
          <a:p>
            <a:r>
              <a:rPr lang="en-US" dirty="0"/>
              <a:t>Providers decisions about whether to trial CPAP appear to correctly weight some features (e.g. Opiates, % CSA) but incorrectly weight others (Age, OSA-associated centrals)</a:t>
            </a:r>
          </a:p>
          <a:p>
            <a:pPr lvl="1"/>
            <a:r>
              <a:rPr lang="en-US" dirty="0"/>
              <a:t>Optimal rates of CPAP trial are TBD, but nudges might offer improvements.</a:t>
            </a:r>
          </a:p>
          <a:p>
            <a:pPr lvl="1"/>
            <a:r>
              <a:rPr lang="en-US" dirty="0"/>
              <a:t>Outcome assumes providers/patients continue therapy benefiting them…</a:t>
            </a:r>
          </a:p>
          <a:p>
            <a:r>
              <a:rPr lang="en-US" dirty="0"/>
              <a:t>When HSAT (unexpectedly) identifies CSA, CPAP is often trialed and often effective)</a:t>
            </a:r>
          </a:p>
          <a:p>
            <a:r>
              <a:rPr lang="en-US" dirty="0"/>
              <a:t>Baclofen- or Opiate-related centrals respond poorly to treatment, even when they constitute &lt;50% events</a:t>
            </a:r>
          </a:p>
          <a:p>
            <a:pPr lvl="1"/>
            <a:r>
              <a:rPr lang="en-US" dirty="0"/>
              <a:t>Perhaps should be considered CSA, even when not meeting dx criteria</a:t>
            </a:r>
          </a:p>
        </p:txBody>
      </p:sp>
    </p:spTree>
    <p:extLst>
      <p:ext uri="{BB962C8B-B14F-4D97-AF65-F5344CB8AC3E}">
        <p14:creationId xmlns:p14="http://schemas.microsoft.com/office/powerpoint/2010/main" val="3085674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A47C-E216-42C3-4F53-FACC13E2215C}"/>
              </a:ext>
            </a:extLst>
          </p:cNvPr>
          <p:cNvSpPr>
            <a:spLocks noGrp="1"/>
          </p:cNvSpPr>
          <p:nvPr>
            <p:ph type="title"/>
          </p:nvPr>
        </p:nvSpPr>
        <p:spPr/>
        <p:txBody>
          <a:bodyPr/>
          <a:lstStyle/>
          <a:p>
            <a:r>
              <a:rPr lang="en-US" dirty="0"/>
              <a:t>Computable Phenotypes for Identifying Hypercapnic Respiratory Failure</a:t>
            </a:r>
          </a:p>
        </p:txBody>
      </p:sp>
      <p:sp>
        <p:nvSpPr>
          <p:cNvPr id="5" name="Content Placeholder 2">
            <a:extLst>
              <a:ext uri="{FF2B5EF4-FFF2-40B4-BE49-F238E27FC236}">
                <a16:creationId xmlns:a16="http://schemas.microsoft.com/office/drawing/2014/main" id="{EC677D71-F799-D7D3-AE28-B15E851C1D54}"/>
              </a:ext>
            </a:extLst>
          </p:cNvPr>
          <p:cNvSpPr txBox="1">
            <a:spLocks/>
          </p:cNvSpPr>
          <p:nvPr/>
        </p:nvSpPr>
        <p:spPr>
          <a:xfrm>
            <a:off x="918410" y="1690687"/>
            <a:ext cx="10515600" cy="480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t>Brian W Locke MD, Wayne Richards MSc, Jeanette K Brown MD PhD, Ramkiran Gouripeddi MBBS MSc, Krishna M Sundar MD</a:t>
            </a:r>
            <a:endParaRPr lang="en-US" sz="2400" i="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endParaRPr lang="en-US" sz="2400" i="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US" sz="2400" i="1" dirty="0">
                <a:latin typeface="Calibri" panose="020F0502020204030204" pitchFamily="34" charset="0"/>
                <a:ea typeface="Calibri" panose="020F0502020204030204" pitchFamily="34" charset="0"/>
                <a:cs typeface="Calibri" panose="020F0502020204030204" pitchFamily="34" charset="0"/>
              </a:rPr>
              <a:t>Problems with retrospective EHR-based research:</a:t>
            </a:r>
            <a:r>
              <a:rPr lang="en-US" sz="2400" dirty="0">
                <a:latin typeface="Calibri" panose="020F0502020204030204" pitchFamily="34" charset="0"/>
                <a:ea typeface="Calibri" panose="020F0502020204030204" pitchFamily="34" charset="0"/>
                <a:cs typeface="Calibri" panose="020F0502020204030204" pitchFamily="34" charset="0"/>
              </a:rPr>
              <a:t> Missing Data, Time/Event determination (immortal time), Observational nature (</a:t>
            </a:r>
            <a:r>
              <a:rPr lang="en-US" sz="2400" u="sng" dirty="0">
                <a:latin typeface="Calibri" panose="020F0502020204030204" pitchFamily="34" charset="0"/>
                <a:ea typeface="Calibri" panose="020F0502020204030204" pitchFamily="34" charset="0"/>
                <a:cs typeface="Calibri" panose="020F0502020204030204" pitchFamily="34" charset="0"/>
              </a:rPr>
              <a:t>residual confounding</a:t>
            </a:r>
            <a:r>
              <a:rPr lang="en-US" sz="2400" dirty="0">
                <a:latin typeface="Calibri" panose="020F0502020204030204" pitchFamily="34" charset="0"/>
                <a:ea typeface="Calibri" panose="020F0502020204030204" pitchFamily="34" charset="0"/>
                <a:cs typeface="Calibri" panose="020F0502020204030204" pitchFamily="34" charset="0"/>
              </a:rPr>
              <a:t>; multiple comparisons), </a:t>
            </a:r>
            <a:r>
              <a:rPr lang="en-US" sz="2400" b="1" dirty="0">
                <a:latin typeface="Calibri" panose="020F0502020204030204" pitchFamily="34" charset="0"/>
                <a:ea typeface="Calibri" panose="020F0502020204030204" pitchFamily="34" charset="0"/>
                <a:cs typeface="Calibri" panose="020F0502020204030204" pitchFamily="34" charset="0"/>
              </a:rPr>
              <a:t>Disease Identification (enrollment, covariates, outcomes)</a:t>
            </a:r>
          </a:p>
          <a:p>
            <a:pPr lvl="1">
              <a:lnSpc>
                <a:spcPct val="100000"/>
              </a:lnSpc>
              <a:spcBef>
                <a:spcPts val="0"/>
              </a:spcBef>
            </a:pPr>
            <a:r>
              <a:rPr lang="en-US" b="1" dirty="0">
                <a:latin typeface="Calibri" panose="020F0502020204030204" pitchFamily="34" charset="0"/>
                <a:ea typeface="Calibri" panose="020F0502020204030204" pitchFamily="34" charset="0"/>
                <a:cs typeface="Calibri" panose="020F0502020204030204" pitchFamily="34" charset="0"/>
              </a:rPr>
              <a:t>Contrast: </a:t>
            </a:r>
            <a:r>
              <a:rPr lang="en-US" dirty="0">
                <a:latin typeface="Calibri" panose="020F0502020204030204" pitchFamily="34" charset="0"/>
                <a:ea typeface="Calibri" panose="020F0502020204030204" pitchFamily="34" charset="0"/>
                <a:cs typeface="Calibri" panose="020F0502020204030204" pitchFamily="34" charset="0"/>
              </a:rPr>
              <a:t>Prospective cohort with systematic assessment and verification of diagnostic labels… (Asthma, COPD, OHS, OSA) </a:t>
            </a:r>
          </a:p>
          <a:p>
            <a:pPr lvl="1">
              <a:lnSpc>
                <a:spcPct val="100000"/>
              </a:lnSpc>
              <a:spcBef>
                <a:spcPts val="0"/>
              </a:spcBef>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r>
              <a:rPr lang="en-US" sz="2400" i="1" dirty="0">
                <a:latin typeface="Calibri" panose="020F0502020204030204" pitchFamily="34" charset="0"/>
                <a:ea typeface="Calibri" panose="020F0502020204030204" pitchFamily="34" charset="0"/>
                <a:cs typeface="Calibri" panose="020F0502020204030204" pitchFamily="34" charset="0"/>
              </a:rPr>
              <a:t>Computable phenotype</a:t>
            </a:r>
            <a:r>
              <a:rPr lang="en-US" sz="2400" dirty="0">
                <a:latin typeface="Calibri" panose="020F0502020204030204" pitchFamily="34" charset="0"/>
                <a:ea typeface="Calibri" panose="020F0502020204030204" pitchFamily="34" charset="0"/>
                <a:cs typeface="Calibri" panose="020F0502020204030204" pitchFamily="34" charset="0"/>
              </a:rPr>
              <a:t>: an algorithms to identify specific types of patients</a:t>
            </a:r>
          </a:p>
          <a:p>
            <a:pPr>
              <a:lnSpc>
                <a:spcPct val="100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Simple: e.g. inclusion criteria to a study</a:t>
            </a:r>
          </a:p>
          <a:p>
            <a:pPr>
              <a:lnSpc>
                <a:spcPct val="100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Complex: use additional data elements (demographics, meds), natural-language processing, etc.</a:t>
            </a:r>
          </a:p>
        </p:txBody>
      </p:sp>
    </p:spTree>
    <p:extLst>
      <p:ext uri="{BB962C8B-B14F-4D97-AF65-F5344CB8AC3E}">
        <p14:creationId xmlns:p14="http://schemas.microsoft.com/office/powerpoint/2010/main" val="1598540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2194-B015-E845-492F-BDF2AD5F1915}"/>
              </a:ext>
            </a:extLst>
          </p:cNvPr>
          <p:cNvSpPr>
            <a:spLocks noGrp="1"/>
          </p:cNvSpPr>
          <p:nvPr>
            <p:ph type="title"/>
          </p:nvPr>
        </p:nvSpPr>
        <p:spPr/>
        <p:txBody>
          <a:bodyPr/>
          <a:lstStyle/>
          <a:p>
            <a:r>
              <a:rPr lang="en-US" dirty="0"/>
              <a:t>Why not just include patients w PaCO2 &gt; 45? </a:t>
            </a:r>
            <a:br>
              <a:rPr lang="en-US" dirty="0"/>
            </a:br>
            <a:r>
              <a:rPr lang="en-US" sz="2400" dirty="0"/>
              <a:t>(or an ICD code for hypercapnic respiratory failure?) </a:t>
            </a:r>
          </a:p>
        </p:txBody>
      </p:sp>
      <p:sp>
        <p:nvSpPr>
          <p:cNvPr id="3" name="Content Placeholder 2">
            <a:extLst>
              <a:ext uri="{FF2B5EF4-FFF2-40B4-BE49-F238E27FC236}">
                <a16:creationId xmlns:a16="http://schemas.microsoft.com/office/drawing/2014/main" id="{7229E3BB-355E-4E4F-1412-9D9D6C9A1292}"/>
              </a:ext>
            </a:extLst>
          </p:cNvPr>
          <p:cNvSpPr>
            <a:spLocks noGrp="1"/>
          </p:cNvSpPr>
          <p:nvPr>
            <p:ph idx="1"/>
          </p:nvPr>
        </p:nvSpPr>
        <p:spPr>
          <a:xfrm>
            <a:off x="719666" y="4294360"/>
            <a:ext cx="10850033" cy="1865839"/>
          </a:xfrm>
        </p:spPr>
        <p:txBody>
          <a:bodyPr>
            <a:noAutofit/>
          </a:bodyPr>
          <a:lstStyle/>
          <a:p>
            <a:r>
              <a:rPr lang="en-US" sz="2000" dirty="0"/>
              <a:t>ABGs are variably obtained in clinical practice: less reliable in usual care than enrollment criteria</a:t>
            </a:r>
          </a:p>
          <a:p>
            <a:pPr lvl="1"/>
            <a:r>
              <a:rPr lang="en-US" sz="2000" dirty="0"/>
              <a:t>People who get ABGs are different from people who don’t</a:t>
            </a:r>
          </a:p>
          <a:p>
            <a:pPr lvl="1"/>
            <a:r>
              <a:rPr lang="en-US" sz="2000" dirty="0"/>
              <a:t>Practice varies widely by setting</a:t>
            </a:r>
          </a:p>
          <a:p>
            <a:r>
              <a:rPr lang="en-US" sz="2000" dirty="0"/>
              <a:t>Symptoms are variable, the diagnosis is missed in the</a:t>
            </a:r>
            <a:r>
              <a:rPr lang="en-US" sz="2000" b="1" dirty="0"/>
              <a:t> majority of cases </a:t>
            </a:r>
          </a:p>
          <a:p>
            <a:pPr lvl="1"/>
            <a:r>
              <a:rPr lang="en-US" sz="2000" dirty="0"/>
              <a:t>(</a:t>
            </a:r>
            <a:r>
              <a:rPr lang="en-US" sz="2000" dirty="0" err="1"/>
              <a:t>Nowbar</a:t>
            </a:r>
            <a:r>
              <a:rPr lang="en-US" sz="2000" dirty="0"/>
              <a:t> 2004; </a:t>
            </a:r>
            <a:r>
              <a:rPr lang="en-US" sz="2000" dirty="0" err="1"/>
              <a:t>Nowalk</a:t>
            </a:r>
            <a:r>
              <a:rPr lang="en-US" sz="2000" dirty="0"/>
              <a:t> 2023 SLEEP Abstract)</a:t>
            </a:r>
          </a:p>
        </p:txBody>
      </p:sp>
      <p:graphicFrame>
        <p:nvGraphicFramePr>
          <p:cNvPr id="4" name="Table 4">
            <a:extLst>
              <a:ext uri="{FF2B5EF4-FFF2-40B4-BE49-F238E27FC236}">
                <a16:creationId xmlns:a16="http://schemas.microsoft.com/office/drawing/2014/main" id="{EC731CDD-BACE-CF8E-CD1E-70BCE4929056}"/>
              </a:ext>
            </a:extLst>
          </p:cNvPr>
          <p:cNvGraphicFramePr>
            <a:graphicFrameLocks noGrp="1"/>
          </p:cNvGraphicFramePr>
          <p:nvPr>
            <p:extLst>
              <p:ext uri="{D42A27DB-BD31-4B8C-83A1-F6EECF244321}">
                <p14:modId xmlns:p14="http://schemas.microsoft.com/office/powerpoint/2010/main" val="1697992444"/>
              </p:ext>
            </p:extLst>
          </p:nvPr>
        </p:nvGraphicFramePr>
        <p:xfrm>
          <a:off x="719667" y="1589206"/>
          <a:ext cx="10676467" cy="2585327"/>
        </p:xfrm>
        <a:graphic>
          <a:graphicData uri="http://schemas.openxmlformats.org/drawingml/2006/table">
            <a:tbl>
              <a:tblPr firstRow="1" bandRow="1">
                <a:tableStyleId>{0505E3EF-67EA-436B-97B2-0124C06EBD24}</a:tableStyleId>
              </a:tblPr>
              <a:tblGrid>
                <a:gridCol w="1599589">
                  <a:extLst>
                    <a:ext uri="{9D8B030D-6E8A-4147-A177-3AD203B41FA5}">
                      <a16:colId xmlns:a16="http://schemas.microsoft.com/office/drawing/2014/main" val="2273539932"/>
                    </a:ext>
                  </a:extLst>
                </a:gridCol>
                <a:gridCol w="3063039">
                  <a:extLst>
                    <a:ext uri="{9D8B030D-6E8A-4147-A177-3AD203B41FA5}">
                      <a16:colId xmlns:a16="http://schemas.microsoft.com/office/drawing/2014/main" val="4142684132"/>
                    </a:ext>
                  </a:extLst>
                </a:gridCol>
                <a:gridCol w="3097073">
                  <a:extLst>
                    <a:ext uri="{9D8B030D-6E8A-4147-A177-3AD203B41FA5}">
                      <a16:colId xmlns:a16="http://schemas.microsoft.com/office/drawing/2014/main" val="2859485178"/>
                    </a:ext>
                  </a:extLst>
                </a:gridCol>
                <a:gridCol w="2916766">
                  <a:extLst>
                    <a:ext uri="{9D8B030D-6E8A-4147-A177-3AD203B41FA5}">
                      <a16:colId xmlns:a16="http://schemas.microsoft.com/office/drawing/2014/main" val="2225587294"/>
                    </a:ext>
                  </a:extLst>
                </a:gridCol>
              </a:tblGrid>
              <a:tr h="359851">
                <a:tc>
                  <a:txBody>
                    <a:bodyPr/>
                    <a:lstStyle/>
                    <a:p>
                      <a:r>
                        <a:rPr lang="en-US" dirty="0"/>
                        <a:t>Study Aim</a:t>
                      </a:r>
                    </a:p>
                  </a:txBody>
                  <a:tcPr/>
                </a:tc>
                <a:tc>
                  <a:txBody>
                    <a:bodyPr/>
                    <a:lstStyle/>
                    <a:p>
                      <a:r>
                        <a:rPr lang="en-US" dirty="0"/>
                        <a:t>Efficacy Trial</a:t>
                      </a:r>
                    </a:p>
                  </a:txBody>
                  <a:tcPr/>
                </a:tc>
                <a:tc>
                  <a:txBody>
                    <a:bodyPr/>
                    <a:lstStyle/>
                    <a:p>
                      <a:r>
                        <a:rPr lang="en-US" dirty="0"/>
                        <a:t>Determine Burden of Disease</a:t>
                      </a:r>
                    </a:p>
                  </a:txBody>
                  <a:tcPr/>
                </a:tc>
                <a:tc>
                  <a:txBody>
                    <a:bodyPr/>
                    <a:lstStyle/>
                    <a:p>
                      <a:r>
                        <a:rPr lang="en-US" dirty="0"/>
                        <a:t>Improve Processes of Care</a:t>
                      </a:r>
                    </a:p>
                  </a:txBody>
                  <a:tcPr/>
                </a:tc>
                <a:extLst>
                  <a:ext uri="{0D108BD9-81ED-4DB2-BD59-A6C34878D82A}">
                    <a16:rowId xmlns:a16="http://schemas.microsoft.com/office/drawing/2014/main" val="3812482703"/>
                  </a:ext>
                </a:extLst>
              </a:tr>
              <a:tr h="1197188">
                <a:tc>
                  <a:txBody>
                    <a:bodyPr/>
                    <a:lstStyle/>
                    <a:p>
                      <a:r>
                        <a:rPr lang="en-US" dirty="0"/>
                        <a:t>Ideal Characteristic</a:t>
                      </a:r>
                    </a:p>
                  </a:txBody>
                  <a:tcPr/>
                </a:tc>
                <a:tc>
                  <a:txBody>
                    <a:bodyPr/>
                    <a:lstStyle/>
                    <a:p>
                      <a:r>
                        <a:rPr lang="en-US" dirty="0"/>
                        <a:t>Select a population with severe disease, homogeneous in characteristic that predicts treatment responsiveness</a:t>
                      </a:r>
                    </a:p>
                  </a:txBody>
                  <a:tcPr/>
                </a:tc>
                <a:tc>
                  <a:txBody>
                    <a:bodyPr/>
                    <a:lstStyle/>
                    <a:p>
                      <a:r>
                        <a:rPr lang="en-US" dirty="0"/>
                        <a:t>Capture all patients who suffer from the adverse consequences of hypercapnic respiratory failure</a:t>
                      </a:r>
                    </a:p>
                  </a:txBody>
                  <a:tcPr/>
                </a:tc>
                <a:tc>
                  <a:txBody>
                    <a:bodyPr/>
                    <a:lstStyle/>
                    <a:p>
                      <a:r>
                        <a:rPr lang="en-US" dirty="0"/>
                        <a:t>Identify all patients who will benefit from instituting certain management pathways</a:t>
                      </a:r>
                    </a:p>
                  </a:txBody>
                  <a:tcPr/>
                </a:tc>
                <a:extLst>
                  <a:ext uri="{0D108BD9-81ED-4DB2-BD59-A6C34878D82A}">
                    <a16:rowId xmlns:a16="http://schemas.microsoft.com/office/drawing/2014/main" val="2475125595"/>
                  </a:ext>
                </a:extLst>
              </a:tr>
              <a:tr h="1022379">
                <a:tc>
                  <a:txBody>
                    <a:bodyPr/>
                    <a:lstStyle/>
                    <a:p>
                      <a:r>
                        <a:rPr lang="en-US" dirty="0"/>
                        <a:t>Example</a:t>
                      </a:r>
                    </a:p>
                  </a:txBody>
                  <a:tcPr/>
                </a:tc>
                <a:tc>
                  <a:txBody>
                    <a:bodyPr/>
                    <a:lstStyle/>
                    <a:p>
                      <a:r>
                        <a:rPr lang="en-US" dirty="0"/>
                        <a:t>Severe COPD, no other cause of CO2, severe air trapping, PaCO2 &gt; 52 mmHg </a:t>
                      </a:r>
                    </a:p>
                  </a:txBody>
                  <a:tcPr/>
                </a:tc>
                <a:tc gridSpan="2">
                  <a:txBody>
                    <a:bodyPr/>
                    <a:lstStyle/>
                    <a:p>
                      <a:r>
                        <a:rPr lang="en-US" dirty="0"/>
                        <a:t>More sensitive definition?</a:t>
                      </a:r>
                    </a:p>
                    <a:p>
                      <a:r>
                        <a:rPr lang="en-US" dirty="0"/>
                        <a:t>(If only use PaCO2, you will miss patients and skew toward people with classic/severe presentation)</a:t>
                      </a:r>
                    </a:p>
                  </a:txBody>
                  <a:tcPr/>
                </a:tc>
                <a:tc hMerge="1">
                  <a:txBody>
                    <a:bodyPr/>
                    <a:lstStyle/>
                    <a:p>
                      <a:endParaRPr lang="en-US" dirty="0"/>
                    </a:p>
                  </a:txBody>
                  <a:tcPr/>
                </a:tc>
                <a:extLst>
                  <a:ext uri="{0D108BD9-81ED-4DB2-BD59-A6C34878D82A}">
                    <a16:rowId xmlns:a16="http://schemas.microsoft.com/office/drawing/2014/main" val="1263321258"/>
                  </a:ext>
                </a:extLst>
              </a:tr>
            </a:tbl>
          </a:graphicData>
        </a:graphic>
      </p:graphicFrame>
      <p:sp>
        <p:nvSpPr>
          <p:cNvPr id="5" name="TextBox 4">
            <a:extLst>
              <a:ext uri="{FF2B5EF4-FFF2-40B4-BE49-F238E27FC236}">
                <a16:creationId xmlns:a16="http://schemas.microsoft.com/office/drawing/2014/main" id="{60A74607-866E-7513-D895-70300B7698C6}"/>
              </a:ext>
            </a:extLst>
          </p:cNvPr>
          <p:cNvSpPr txBox="1"/>
          <p:nvPr/>
        </p:nvSpPr>
        <p:spPr>
          <a:xfrm>
            <a:off x="8903368" y="5149516"/>
            <a:ext cx="2919664" cy="1477328"/>
          </a:xfrm>
          <a:prstGeom prst="rect">
            <a:avLst/>
          </a:prstGeom>
          <a:noFill/>
        </p:spPr>
        <p:txBody>
          <a:bodyPr wrap="square" rtlCol="0">
            <a:spAutoFit/>
          </a:bodyPr>
          <a:lstStyle/>
          <a:p>
            <a:r>
              <a:rPr lang="en-US" dirty="0">
                <a:solidFill>
                  <a:srgbClr val="C00000"/>
                </a:solidFill>
              </a:rPr>
              <a:t>What is the national re-admission rate? </a:t>
            </a:r>
          </a:p>
          <a:p>
            <a:r>
              <a:rPr lang="en-US" dirty="0">
                <a:solidFill>
                  <a:srgbClr val="C00000"/>
                </a:solidFill>
              </a:rPr>
              <a:t>How common are admission with hypercapnia?* </a:t>
            </a:r>
          </a:p>
          <a:p>
            <a:r>
              <a:rPr lang="en-US" dirty="0">
                <a:solidFill>
                  <a:srgbClr val="C00000"/>
                </a:solidFill>
              </a:rPr>
              <a:t>Does PM 2.5 influence? </a:t>
            </a:r>
          </a:p>
        </p:txBody>
      </p:sp>
      <p:cxnSp>
        <p:nvCxnSpPr>
          <p:cNvPr id="6" name="Straight Arrow Connector 5">
            <a:extLst>
              <a:ext uri="{FF2B5EF4-FFF2-40B4-BE49-F238E27FC236}">
                <a16:creationId xmlns:a16="http://schemas.microsoft.com/office/drawing/2014/main" id="{FB7E40CA-96CF-B51E-595A-790B6324E199}"/>
              </a:ext>
            </a:extLst>
          </p:cNvPr>
          <p:cNvCxnSpPr>
            <a:cxnSpLocks/>
          </p:cNvCxnSpPr>
          <p:nvPr/>
        </p:nvCxnSpPr>
        <p:spPr>
          <a:xfrm flipH="1" flipV="1">
            <a:off x="8325853" y="4174533"/>
            <a:ext cx="532730" cy="1224081"/>
          </a:xfrm>
          <a:prstGeom prst="straightConnector1">
            <a:avLst/>
          </a:prstGeom>
          <a:ln w="63500">
            <a:solidFill>
              <a:srgbClr val="C00000">
                <a:alpha val="25758"/>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05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3D2F-5C95-3DF5-1592-7271494702F8}"/>
              </a:ext>
            </a:extLst>
          </p:cNvPr>
          <p:cNvSpPr>
            <a:spLocks noGrp="1"/>
          </p:cNvSpPr>
          <p:nvPr>
            <p:ph type="title"/>
          </p:nvPr>
        </p:nvSpPr>
        <p:spPr/>
        <p:txBody>
          <a:bodyPr/>
          <a:lstStyle/>
          <a:p>
            <a:r>
              <a:rPr lang="en-US" dirty="0"/>
              <a:t>Needs: initial decompensation → treatment</a:t>
            </a:r>
          </a:p>
        </p:txBody>
      </p:sp>
      <p:sp>
        <p:nvSpPr>
          <p:cNvPr id="4" name="Rounded Rectangle 3">
            <a:extLst>
              <a:ext uri="{FF2B5EF4-FFF2-40B4-BE49-F238E27FC236}">
                <a16:creationId xmlns:a16="http://schemas.microsoft.com/office/drawing/2014/main" id="{F135456F-6EBC-4695-24A2-C409912A691B}"/>
              </a:ext>
            </a:extLst>
          </p:cNvPr>
          <p:cNvSpPr/>
          <p:nvPr/>
        </p:nvSpPr>
        <p:spPr>
          <a:xfrm>
            <a:off x="324091" y="1825625"/>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Presentation With Hypercapnia</a:t>
            </a:r>
          </a:p>
        </p:txBody>
      </p:sp>
      <p:sp>
        <p:nvSpPr>
          <p:cNvPr id="5" name="TextBox 4">
            <a:extLst>
              <a:ext uri="{FF2B5EF4-FFF2-40B4-BE49-F238E27FC236}">
                <a16:creationId xmlns:a16="http://schemas.microsoft.com/office/drawing/2014/main" id="{8B852651-B8F5-4965-0CCD-C42248F194BF}"/>
              </a:ext>
            </a:extLst>
          </p:cNvPr>
          <p:cNvSpPr txBox="1"/>
          <p:nvPr/>
        </p:nvSpPr>
        <p:spPr>
          <a:xfrm>
            <a:off x="2939969" y="1850100"/>
            <a:ext cx="5601183" cy="646331"/>
          </a:xfrm>
          <a:prstGeom prst="rect">
            <a:avLst/>
          </a:prstGeom>
          <a:noFill/>
        </p:spPr>
        <p:txBody>
          <a:bodyPr wrap="square" rtlCol="0">
            <a:spAutoFit/>
          </a:bodyPr>
          <a:lstStyle/>
          <a:p>
            <a:r>
              <a:rPr lang="en-US" dirty="0"/>
              <a:t>Hypercapnia is common, highly morbid, and likely increasing in frequency (obesity, opiates, multimorbidity)</a:t>
            </a:r>
          </a:p>
        </p:txBody>
      </p:sp>
      <p:sp>
        <p:nvSpPr>
          <p:cNvPr id="6" name="Rounded Rectangle 5">
            <a:extLst>
              <a:ext uri="{FF2B5EF4-FFF2-40B4-BE49-F238E27FC236}">
                <a16:creationId xmlns:a16="http://schemas.microsoft.com/office/drawing/2014/main" id="{CAE2A918-BE75-AA98-F97C-80BD9D434087}"/>
              </a:ext>
            </a:extLst>
          </p:cNvPr>
          <p:cNvSpPr/>
          <p:nvPr/>
        </p:nvSpPr>
        <p:spPr>
          <a:xfrm>
            <a:off x="324091" y="2618769"/>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Correctly Recognized?</a:t>
            </a:r>
          </a:p>
        </p:txBody>
      </p:sp>
      <p:sp>
        <p:nvSpPr>
          <p:cNvPr id="7" name="Rounded Rectangle 6">
            <a:extLst>
              <a:ext uri="{FF2B5EF4-FFF2-40B4-BE49-F238E27FC236}">
                <a16:creationId xmlns:a16="http://schemas.microsoft.com/office/drawing/2014/main" id="{8FBC1E5F-4A8D-EC5D-7EE0-E01DC2A2CD33}"/>
              </a:ext>
            </a:extLst>
          </p:cNvPr>
          <p:cNvSpPr/>
          <p:nvPr/>
        </p:nvSpPr>
        <p:spPr>
          <a:xfrm>
            <a:off x="324090" y="3399408"/>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Causes Correctly Diagnosed?</a:t>
            </a:r>
          </a:p>
        </p:txBody>
      </p:sp>
      <p:sp>
        <p:nvSpPr>
          <p:cNvPr id="8" name="Rounded Rectangle 7">
            <a:extLst>
              <a:ext uri="{FF2B5EF4-FFF2-40B4-BE49-F238E27FC236}">
                <a16:creationId xmlns:a16="http://schemas.microsoft.com/office/drawing/2014/main" id="{906C157D-BEE5-2BDC-89A8-7B326B319D78}"/>
              </a:ext>
            </a:extLst>
          </p:cNvPr>
          <p:cNvSpPr/>
          <p:nvPr/>
        </p:nvSpPr>
        <p:spPr>
          <a:xfrm>
            <a:off x="324089" y="4203194"/>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there data to guide treatment? </a:t>
            </a:r>
          </a:p>
        </p:txBody>
      </p:sp>
      <p:sp>
        <p:nvSpPr>
          <p:cNvPr id="9" name="Rounded Rectangle 8">
            <a:extLst>
              <a:ext uri="{FF2B5EF4-FFF2-40B4-BE49-F238E27FC236}">
                <a16:creationId xmlns:a16="http://schemas.microsoft.com/office/drawing/2014/main" id="{B0E807B7-0B6E-27D9-AFFC-C1E593DB1752}"/>
              </a:ext>
            </a:extLst>
          </p:cNvPr>
          <p:cNvSpPr/>
          <p:nvPr/>
        </p:nvSpPr>
        <p:spPr>
          <a:xfrm>
            <a:off x="324088" y="5019492"/>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it logistically possible?</a:t>
            </a:r>
          </a:p>
        </p:txBody>
      </p:sp>
      <p:sp>
        <p:nvSpPr>
          <p:cNvPr id="10" name="Rounded Rectangle 9">
            <a:extLst>
              <a:ext uri="{FF2B5EF4-FFF2-40B4-BE49-F238E27FC236}">
                <a16:creationId xmlns:a16="http://schemas.microsoft.com/office/drawing/2014/main" id="{AE1DBAAD-65BC-F8E6-ACCD-FD8285D9B6C8}"/>
              </a:ext>
            </a:extLst>
          </p:cNvPr>
          <p:cNvSpPr/>
          <p:nvPr/>
        </p:nvSpPr>
        <p:spPr>
          <a:xfrm>
            <a:off x="324088" y="5835790"/>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it happen?</a:t>
            </a:r>
          </a:p>
        </p:txBody>
      </p:sp>
      <p:sp>
        <p:nvSpPr>
          <p:cNvPr id="11" name="TextBox 10">
            <a:extLst>
              <a:ext uri="{FF2B5EF4-FFF2-40B4-BE49-F238E27FC236}">
                <a16:creationId xmlns:a16="http://schemas.microsoft.com/office/drawing/2014/main" id="{AAE98ADF-124B-D085-86B2-5E9D27AFCBD2}"/>
              </a:ext>
            </a:extLst>
          </p:cNvPr>
          <p:cNvSpPr txBox="1"/>
          <p:nvPr/>
        </p:nvSpPr>
        <p:spPr>
          <a:xfrm>
            <a:off x="2939968" y="2761796"/>
            <a:ext cx="4815070" cy="369332"/>
          </a:xfrm>
          <a:prstGeom prst="rect">
            <a:avLst/>
          </a:prstGeom>
          <a:noFill/>
        </p:spPr>
        <p:txBody>
          <a:bodyPr wrap="square" rtlCol="0">
            <a:spAutoFit/>
          </a:bodyPr>
          <a:lstStyle/>
          <a:p>
            <a:r>
              <a:rPr lang="en-US" dirty="0" err="1"/>
              <a:t>Inpt</a:t>
            </a:r>
            <a:r>
              <a:rPr lang="en-US" dirty="0"/>
              <a:t> Hypercapnia is frequently missed in practice</a:t>
            </a:r>
          </a:p>
        </p:txBody>
      </p:sp>
      <p:sp>
        <p:nvSpPr>
          <p:cNvPr id="12" name="TextBox 11">
            <a:extLst>
              <a:ext uri="{FF2B5EF4-FFF2-40B4-BE49-F238E27FC236}">
                <a16:creationId xmlns:a16="http://schemas.microsoft.com/office/drawing/2014/main" id="{27F6F1F4-575D-8F96-6A5A-E5ED44FD7921}"/>
              </a:ext>
            </a:extLst>
          </p:cNvPr>
          <p:cNvSpPr txBox="1"/>
          <p:nvPr/>
        </p:nvSpPr>
        <p:spPr>
          <a:xfrm>
            <a:off x="2939969" y="3510025"/>
            <a:ext cx="4629874" cy="369332"/>
          </a:xfrm>
          <a:prstGeom prst="rect">
            <a:avLst/>
          </a:prstGeom>
          <a:noFill/>
        </p:spPr>
        <p:txBody>
          <a:bodyPr wrap="square" rtlCol="0">
            <a:spAutoFit/>
          </a:bodyPr>
          <a:lstStyle/>
          <a:p>
            <a:r>
              <a:rPr lang="en-US" dirty="0"/>
              <a:t>Many patients do not receive definitive testing</a:t>
            </a:r>
          </a:p>
        </p:txBody>
      </p:sp>
      <p:sp>
        <p:nvSpPr>
          <p:cNvPr id="13" name="TextBox 12">
            <a:extLst>
              <a:ext uri="{FF2B5EF4-FFF2-40B4-BE49-F238E27FC236}">
                <a16:creationId xmlns:a16="http://schemas.microsoft.com/office/drawing/2014/main" id="{D479C981-7EA9-2876-62C0-D6F59A4A1A11}"/>
              </a:ext>
            </a:extLst>
          </p:cNvPr>
          <p:cNvSpPr txBox="1"/>
          <p:nvPr/>
        </p:nvSpPr>
        <p:spPr>
          <a:xfrm>
            <a:off x="2939969" y="4203194"/>
            <a:ext cx="4375230" cy="646331"/>
          </a:xfrm>
          <a:prstGeom prst="rect">
            <a:avLst/>
          </a:prstGeom>
          <a:noFill/>
        </p:spPr>
        <p:txBody>
          <a:bodyPr wrap="square" rtlCol="0">
            <a:spAutoFit/>
          </a:bodyPr>
          <a:lstStyle/>
          <a:p>
            <a:r>
              <a:rPr lang="en-US" dirty="0"/>
              <a:t>We don’t know what to do for many (most?) patients with hypercapnia</a:t>
            </a:r>
          </a:p>
        </p:txBody>
      </p:sp>
      <p:sp>
        <p:nvSpPr>
          <p:cNvPr id="14" name="TextBox 13">
            <a:extLst>
              <a:ext uri="{FF2B5EF4-FFF2-40B4-BE49-F238E27FC236}">
                <a16:creationId xmlns:a16="http://schemas.microsoft.com/office/drawing/2014/main" id="{82715774-C098-5517-26E1-7BE5ECF46ED9}"/>
              </a:ext>
            </a:extLst>
          </p:cNvPr>
          <p:cNvSpPr txBox="1"/>
          <p:nvPr/>
        </p:nvSpPr>
        <p:spPr>
          <a:xfrm>
            <a:off x="2939969" y="5177584"/>
            <a:ext cx="4224760" cy="369332"/>
          </a:xfrm>
          <a:prstGeom prst="rect">
            <a:avLst/>
          </a:prstGeom>
          <a:noFill/>
        </p:spPr>
        <p:txBody>
          <a:bodyPr wrap="square" rtlCol="0">
            <a:spAutoFit/>
          </a:bodyPr>
          <a:lstStyle/>
          <a:p>
            <a:r>
              <a:rPr lang="en-US" dirty="0"/>
              <a:t>Device qualification restrictions. </a:t>
            </a:r>
          </a:p>
        </p:txBody>
      </p:sp>
      <p:sp>
        <p:nvSpPr>
          <p:cNvPr id="15" name="TextBox 14">
            <a:extLst>
              <a:ext uri="{FF2B5EF4-FFF2-40B4-BE49-F238E27FC236}">
                <a16:creationId xmlns:a16="http://schemas.microsoft.com/office/drawing/2014/main" id="{B6149477-D15C-7AD0-0D40-50AC9228DA9C}"/>
              </a:ext>
            </a:extLst>
          </p:cNvPr>
          <p:cNvSpPr txBox="1"/>
          <p:nvPr/>
        </p:nvSpPr>
        <p:spPr>
          <a:xfrm>
            <a:off x="2898493" y="5892818"/>
            <a:ext cx="4671350" cy="646331"/>
          </a:xfrm>
          <a:prstGeom prst="rect">
            <a:avLst/>
          </a:prstGeom>
          <a:noFill/>
        </p:spPr>
        <p:txBody>
          <a:bodyPr wrap="square" rtlCol="0">
            <a:spAutoFit/>
          </a:bodyPr>
          <a:lstStyle/>
          <a:p>
            <a:r>
              <a:rPr lang="en-US" dirty="0"/>
              <a:t>Requires coordination between </a:t>
            </a:r>
            <a:r>
              <a:rPr lang="en-US" dirty="0" err="1"/>
              <a:t>Inpt</a:t>
            </a:r>
            <a:r>
              <a:rPr lang="en-US" dirty="0"/>
              <a:t> </a:t>
            </a:r>
            <a:r>
              <a:rPr lang="en-US" dirty="0">
                <a:sym typeface="Wingdings" pitchFamily="2" charset="2"/>
              </a:rPr>
              <a:t> </a:t>
            </a:r>
            <a:r>
              <a:rPr lang="en-US" dirty="0" err="1">
                <a:sym typeface="Wingdings" pitchFamily="2" charset="2"/>
              </a:rPr>
              <a:t>Outpt</a:t>
            </a:r>
            <a:r>
              <a:rPr lang="en-US" dirty="0">
                <a:sym typeface="Wingdings" pitchFamily="2" charset="2"/>
              </a:rPr>
              <a:t>. Consider CHF (CMS f/u after discharge)</a:t>
            </a:r>
            <a:endParaRPr lang="en-US" dirty="0"/>
          </a:p>
        </p:txBody>
      </p:sp>
      <p:sp>
        <p:nvSpPr>
          <p:cNvPr id="18" name="TextBox 17">
            <a:extLst>
              <a:ext uri="{FF2B5EF4-FFF2-40B4-BE49-F238E27FC236}">
                <a16:creationId xmlns:a16="http://schemas.microsoft.com/office/drawing/2014/main" id="{6C78A9D3-A364-9984-BA37-BD8693E87D8B}"/>
              </a:ext>
            </a:extLst>
          </p:cNvPr>
          <p:cNvSpPr txBox="1"/>
          <p:nvPr/>
        </p:nvSpPr>
        <p:spPr>
          <a:xfrm>
            <a:off x="8541151" y="2761796"/>
            <a:ext cx="3372093" cy="646331"/>
          </a:xfrm>
          <a:prstGeom prst="rect">
            <a:avLst/>
          </a:prstGeom>
          <a:noFill/>
        </p:spPr>
        <p:txBody>
          <a:bodyPr wrap="square" rtlCol="0">
            <a:spAutoFit/>
          </a:bodyPr>
          <a:lstStyle/>
          <a:p>
            <a:r>
              <a:rPr lang="en-US" dirty="0" err="1"/>
              <a:t>Marik</a:t>
            </a:r>
            <a:r>
              <a:rPr lang="en-US" dirty="0"/>
              <a:t>, JICM 2012: 75% miss rate.</a:t>
            </a:r>
          </a:p>
          <a:p>
            <a:r>
              <a:rPr lang="en-US" dirty="0" err="1"/>
              <a:t>Nowbar</a:t>
            </a:r>
            <a:r>
              <a:rPr lang="en-US" dirty="0"/>
              <a:t>, AJM 2004 </a:t>
            </a:r>
          </a:p>
        </p:txBody>
      </p:sp>
      <p:sp>
        <p:nvSpPr>
          <p:cNvPr id="19" name="TextBox 18">
            <a:extLst>
              <a:ext uri="{FF2B5EF4-FFF2-40B4-BE49-F238E27FC236}">
                <a16:creationId xmlns:a16="http://schemas.microsoft.com/office/drawing/2014/main" id="{4871E7A3-5680-CF4A-C312-D48DE61D8DCB}"/>
              </a:ext>
            </a:extLst>
          </p:cNvPr>
          <p:cNvSpPr txBox="1"/>
          <p:nvPr/>
        </p:nvSpPr>
        <p:spPr>
          <a:xfrm>
            <a:off x="8541152" y="3510025"/>
            <a:ext cx="3326758" cy="369332"/>
          </a:xfrm>
          <a:prstGeom prst="rect">
            <a:avLst/>
          </a:prstGeom>
          <a:noFill/>
        </p:spPr>
        <p:txBody>
          <a:bodyPr wrap="square" rtlCol="0">
            <a:spAutoFit/>
          </a:bodyPr>
          <a:lstStyle/>
          <a:p>
            <a:r>
              <a:rPr lang="en-US" dirty="0"/>
              <a:t>OSA in 5-15% vs 50-80%</a:t>
            </a:r>
          </a:p>
        </p:txBody>
      </p:sp>
      <p:sp>
        <p:nvSpPr>
          <p:cNvPr id="20" name="TextBox 19">
            <a:extLst>
              <a:ext uri="{FF2B5EF4-FFF2-40B4-BE49-F238E27FC236}">
                <a16:creationId xmlns:a16="http://schemas.microsoft.com/office/drawing/2014/main" id="{B9A2ED6A-3176-7874-37CF-5BB4383AD72E}"/>
              </a:ext>
            </a:extLst>
          </p:cNvPr>
          <p:cNvSpPr txBox="1"/>
          <p:nvPr/>
        </p:nvSpPr>
        <p:spPr>
          <a:xfrm>
            <a:off x="8495817" y="4203194"/>
            <a:ext cx="3372094" cy="646331"/>
          </a:xfrm>
          <a:prstGeom prst="rect">
            <a:avLst/>
          </a:prstGeom>
          <a:noFill/>
        </p:spPr>
        <p:txBody>
          <a:bodyPr wrap="square" rtlCol="0">
            <a:spAutoFit/>
          </a:bodyPr>
          <a:lstStyle/>
          <a:p>
            <a:r>
              <a:rPr lang="en-US" dirty="0"/>
              <a:t>No good estimate? (NMD/Rest, COPD, OHS, OVS)</a:t>
            </a:r>
          </a:p>
        </p:txBody>
      </p:sp>
      <p:sp>
        <p:nvSpPr>
          <p:cNvPr id="21" name="TextBox 20">
            <a:extLst>
              <a:ext uri="{FF2B5EF4-FFF2-40B4-BE49-F238E27FC236}">
                <a16:creationId xmlns:a16="http://schemas.microsoft.com/office/drawing/2014/main" id="{8FBCF314-18E0-4271-5559-0A6731BE874C}"/>
              </a:ext>
            </a:extLst>
          </p:cNvPr>
          <p:cNvSpPr txBox="1"/>
          <p:nvPr/>
        </p:nvSpPr>
        <p:spPr>
          <a:xfrm>
            <a:off x="8495816" y="5177584"/>
            <a:ext cx="2465407" cy="369332"/>
          </a:xfrm>
          <a:prstGeom prst="rect">
            <a:avLst/>
          </a:prstGeom>
          <a:noFill/>
        </p:spPr>
        <p:txBody>
          <a:bodyPr wrap="square" rtlCol="0">
            <a:spAutoFit/>
          </a:bodyPr>
          <a:lstStyle/>
          <a:p>
            <a:r>
              <a:rPr lang="en-US" dirty="0"/>
              <a:t>No good estimate?</a:t>
            </a:r>
          </a:p>
        </p:txBody>
      </p:sp>
      <p:sp>
        <p:nvSpPr>
          <p:cNvPr id="22" name="TextBox 21">
            <a:extLst>
              <a:ext uri="{FF2B5EF4-FFF2-40B4-BE49-F238E27FC236}">
                <a16:creationId xmlns:a16="http://schemas.microsoft.com/office/drawing/2014/main" id="{5C48E924-F87F-5A31-CC9C-AD4BBDCC5F8F}"/>
              </a:ext>
            </a:extLst>
          </p:cNvPr>
          <p:cNvSpPr txBox="1"/>
          <p:nvPr/>
        </p:nvSpPr>
        <p:spPr>
          <a:xfrm>
            <a:off x="8518002" y="6022531"/>
            <a:ext cx="2465407" cy="369332"/>
          </a:xfrm>
          <a:prstGeom prst="rect">
            <a:avLst/>
          </a:prstGeom>
          <a:noFill/>
        </p:spPr>
        <p:txBody>
          <a:bodyPr wrap="square" rtlCol="0">
            <a:spAutoFit/>
          </a:bodyPr>
          <a:lstStyle/>
          <a:p>
            <a:r>
              <a:rPr lang="en-US" dirty="0"/>
              <a:t>No good estimate?</a:t>
            </a:r>
          </a:p>
        </p:txBody>
      </p:sp>
    </p:spTree>
    <p:extLst>
      <p:ext uri="{BB962C8B-B14F-4D97-AF65-F5344CB8AC3E}">
        <p14:creationId xmlns:p14="http://schemas.microsoft.com/office/powerpoint/2010/main" val="183624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40185-0427-FDB1-B7E2-387C85DB01A9}"/>
              </a:ext>
            </a:extLst>
          </p:cNvPr>
          <p:cNvSpPr>
            <a:spLocks noGrp="1"/>
          </p:cNvSpPr>
          <p:nvPr>
            <p:ph idx="1"/>
          </p:nvPr>
        </p:nvSpPr>
        <p:spPr/>
        <p:txBody>
          <a:bodyPr>
            <a:normAutofit/>
          </a:bodyPr>
          <a:lstStyle/>
          <a:p>
            <a:pPr marL="0" indent="0">
              <a:buNone/>
            </a:pPr>
            <a:endParaRPr lang="en-US" dirty="0">
              <a:effectLst/>
              <a:latin typeface="Helvetica Neue" panose="02000503000000020004" pitchFamily="2" charset="0"/>
            </a:endParaRPr>
          </a:p>
          <a:p>
            <a:endParaRPr lang="en-US" dirty="0"/>
          </a:p>
        </p:txBody>
      </p:sp>
      <p:pic>
        <p:nvPicPr>
          <p:cNvPr id="6" name="Picture 5">
            <a:extLst>
              <a:ext uri="{FF2B5EF4-FFF2-40B4-BE49-F238E27FC236}">
                <a16:creationId xmlns:a16="http://schemas.microsoft.com/office/drawing/2014/main" id="{BCC6748B-64CE-874C-74E7-9F67D04EF3ED}"/>
              </a:ext>
            </a:extLst>
          </p:cNvPr>
          <p:cNvPicPr>
            <a:picLocks noChangeAspect="1"/>
          </p:cNvPicPr>
          <p:nvPr/>
        </p:nvPicPr>
        <p:blipFill>
          <a:blip r:embed="rId3"/>
          <a:stretch>
            <a:fillRect/>
          </a:stretch>
        </p:blipFill>
        <p:spPr>
          <a:xfrm>
            <a:off x="838200" y="339725"/>
            <a:ext cx="7073900" cy="2971800"/>
          </a:xfrm>
          <a:prstGeom prst="rect">
            <a:avLst/>
          </a:prstGeom>
        </p:spPr>
      </p:pic>
      <p:pic>
        <p:nvPicPr>
          <p:cNvPr id="7" name="Picture 6">
            <a:extLst>
              <a:ext uri="{FF2B5EF4-FFF2-40B4-BE49-F238E27FC236}">
                <a16:creationId xmlns:a16="http://schemas.microsoft.com/office/drawing/2014/main" id="{13CDC617-3BB0-3AC5-C3C8-8E8362CDD39D}"/>
              </a:ext>
            </a:extLst>
          </p:cNvPr>
          <p:cNvPicPr>
            <a:picLocks noChangeAspect="1"/>
          </p:cNvPicPr>
          <p:nvPr/>
        </p:nvPicPr>
        <p:blipFill>
          <a:blip r:embed="rId4"/>
          <a:stretch>
            <a:fillRect/>
          </a:stretch>
        </p:blipFill>
        <p:spPr>
          <a:xfrm>
            <a:off x="8502904" y="283722"/>
            <a:ext cx="1897428" cy="2807916"/>
          </a:xfrm>
          <a:prstGeom prst="rect">
            <a:avLst/>
          </a:prstGeom>
        </p:spPr>
      </p:pic>
      <p:pic>
        <p:nvPicPr>
          <p:cNvPr id="8" name="Picture 7">
            <a:extLst>
              <a:ext uri="{FF2B5EF4-FFF2-40B4-BE49-F238E27FC236}">
                <a16:creationId xmlns:a16="http://schemas.microsoft.com/office/drawing/2014/main" id="{672FF43E-B88E-368F-DA11-4FA6B90C0257}"/>
              </a:ext>
            </a:extLst>
          </p:cNvPr>
          <p:cNvPicPr>
            <a:picLocks noChangeAspect="1"/>
          </p:cNvPicPr>
          <p:nvPr/>
        </p:nvPicPr>
        <p:blipFill>
          <a:blip r:embed="rId5"/>
          <a:stretch>
            <a:fillRect/>
          </a:stretch>
        </p:blipFill>
        <p:spPr>
          <a:xfrm>
            <a:off x="5344159" y="3167965"/>
            <a:ext cx="5532391" cy="3690035"/>
          </a:xfrm>
          <a:prstGeom prst="rect">
            <a:avLst/>
          </a:prstGeom>
        </p:spPr>
      </p:pic>
      <p:sp>
        <p:nvSpPr>
          <p:cNvPr id="9" name="TextBox 8">
            <a:extLst>
              <a:ext uri="{FF2B5EF4-FFF2-40B4-BE49-F238E27FC236}">
                <a16:creationId xmlns:a16="http://schemas.microsoft.com/office/drawing/2014/main" id="{7C28D2D0-2806-571B-CB19-BC731694E524}"/>
              </a:ext>
            </a:extLst>
          </p:cNvPr>
          <p:cNvSpPr txBox="1"/>
          <p:nvPr/>
        </p:nvSpPr>
        <p:spPr>
          <a:xfrm>
            <a:off x="3027441" y="3752869"/>
            <a:ext cx="3898392" cy="369332"/>
          </a:xfrm>
          <a:prstGeom prst="rect">
            <a:avLst/>
          </a:prstGeom>
          <a:noFill/>
        </p:spPr>
        <p:txBody>
          <a:bodyPr wrap="square" rtlCol="0">
            <a:spAutoFit/>
          </a:bodyPr>
          <a:lstStyle/>
          <a:p>
            <a:r>
              <a:rPr lang="en-US" dirty="0"/>
              <a:t>Does PA size predict mortality? </a:t>
            </a:r>
          </a:p>
        </p:txBody>
      </p:sp>
      <p:sp>
        <p:nvSpPr>
          <p:cNvPr id="10" name="TextBox 9">
            <a:extLst>
              <a:ext uri="{FF2B5EF4-FFF2-40B4-BE49-F238E27FC236}">
                <a16:creationId xmlns:a16="http://schemas.microsoft.com/office/drawing/2014/main" id="{CFE96156-0633-D8A9-9EFB-E956E155C30D}"/>
              </a:ext>
            </a:extLst>
          </p:cNvPr>
          <p:cNvSpPr txBox="1"/>
          <p:nvPr/>
        </p:nvSpPr>
        <p:spPr>
          <a:xfrm>
            <a:off x="966511" y="4226410"/>
            <a:ext cx="6071616" cy="369332"/>
          </a:xfrm>
          <a:prstGeom prst="rect">
            <a:avLst/>
          </a:prstGeom>
          <a:noFill/>
        </p:spPr>
        <p:txBody>
          <a:bodyPr wrap="square" rtlCol="0">
            <a:spAutoFit/>
          </a:bodyPr>
          <a:lstStyle/>
          <a:p>
            <a:r>
              <a:rPr lang="en-US" dirty="0"/>
              <a:t>Does PA size add information beyond demographics? </a:t>
            </a:r>
          </a:p>
        </p:txBody>
      </p:sp>
      <p:sp>
        <p:nvSpPr>
          <p:cNvPr id="11" name="TextBox 10">
            <a:extLst>
              <a:ext uri="{FF2B5EF4-FFF2-40B4-BE49-F238E27FC236}">
                <a16:creationId xmlns:a16="http://schemas.microsoft.com/office/drawing/2014/main" id="{967D116F-7393-6E85-20A8-C7E3FA26EAF8}"/>
              </a:ext>
            </a:extLst>
          </p:cNvPr>
          <p:cNvSpPr txBox="1"/>
          <p:nvPr/>
        </p:nvSpPr>
        <p:spPr>
          <a:xfrm>
            <a:off x="0" y="4726653"/>
            <a:ext cx="6345936" cy="369332"/>
          </a:xfrm>
          <a:prstGeom prst="rect">
            <a:avLst/>
          </a:prstGeom>
          <a:noFill/>
        </p:spPr>
        <p:txBody>
          <a:bodyPr wrap="square" rtlCol="0">
            <a:spAutoFit/>
          </a:bodyPr>
          <a:lstStyle/>
          <a:p>
            <a:r>
              <a:rPr lang="en-US" dirty="0"/>
              <a:t>Does PA size add information beyond what the ED might know?</a:t>
            </a:r>
          </a:p>
        </p:txBody>
      </p:sp>
      <p:graphicFrame>
        <p:nvGraphicFramePr>
          <p:cNvPr id="13" name="Table 13">
            <a:extLst>
              <a:ext uri="{FF2B5EF4-FFF2-40B4-BE49-F238E27FC236}">
                <a16:creationId xmlns:a16="http://schemas.microsoft.com/office/drawing/2014/main" id="{F69B0609-2566-0DFA-88AF-CE13E8546D60}"/>
              </a:ext>
            </a:extLst>
          </p:cNvPr>
          <p:cNvGraphicFramePr>
            <a:graphicFrameLocks noGrp="1"/>
          </p:cNvGraphicFramePr>
          <p:nvPr>
            <p:extLst>
              <p:ext uri="{D42A27DB-BD31-4B8C-83A1-F6EECF244321}">
                <p14:modId xmlns:p14="http://schemas.microsoft.com/office/powerpoint/2010/main" val="1196114221"/>
              </p:ext>
            </p:extLst>
          </p:nvPr>
        </p:nvGraphicFramePr>
        <p:xfrm>
          <a:off x="688298" y="5366669"/>
          <a:ext cx="3898692" cy="1112520"/>
        </p:xfrm>
        <a:graphic>
          <a:graphicData uri="http://schemas.openxmlformats.org/drawingml/2006/table">
            <a:tbl>
              <a:tblPr firstRow="1" bandRow="1">
                <a:tableStyleId>{2D5ABB26-0587-4C30-8999-92F81FD0307C}</a:tableStyleId>
              </a:tblPr>
              <a:tblGrid>
                <a:gridCol w="1125511">
                  <a:extLst>
                    <a:ext uri="{9D8B030D-6E8A-4147-A177-3AD203B41FA5}">
                      <a16:colId xmlns:a16="http://schemas.microsoft.com/office/drawing/2014/main" val="4137828673"/>
                    </a:ext>
                  </a:extLst>
                </a:gridCol>
                <a:gridCol w="944381">
                  <a:extLst>
                    <a:ext uri="{9D8B030D-6E8A-4147-A177-3AD203B41FA5}">
                      <a16:colId xmlns:a16="http://schemas.microsoft.com/office/drawing/2014/main" val="3771098518"/>
                    </a:ext>
                  </a:extLst>
                </a:gridCol>
                <a:gridCol w="974360">
                  <a:extLst>
                    <a:ext uri="{9D8B030D-6E8A-4147-A177-3AD203B41FA5}">
                      <a16:colId xmlns:a16="http://schemas.microsoft.com/office/drawing/2014/main" val="1087712084"/>
                    </a:ext>
                  </a:extLst>
                </a:gridCol>
                <a:gridCol w="854440">
                  <a:extLst>
                    <a:ext uri="{9D8B030D-6E8A-4147-A177-3AD203B41FA5}">
                      <a16:colId xmlns:a16="http://schemas.microsoft.com/office/drawing/2014/main" val="1231309423"/>
                    </a:ext>
                  </a:extLst>
                </a:gridCol>
              </a:tblGrid>
              <a:tr h="370840">
                <a:tc>
                  <a:txBody>
                    <a:bodyPr/>
                    <a:lstStyle/>
                    <a:p>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en-US" dirty="0"/>
                        <a:t>PA diameter</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a:txBody>
                    <a:bodyPr/>
                    <a:lstStyle/>
                    <a:p>
                      <a:r>
                        <a:rPr lang="en-US" dirty="0"/>
                        <a:t>PA:AA</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876833"/>
                  </a:ext>
                </a:extLst>
              </a:tr>
              <a:tr h="370840">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a:t>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Women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09764496"/>
                  </a:ext>
                </a:extLst>
              </a:tr>
              <a:tr h="370840">
                <a:tc>
                  <a:txBody>
                    <a:bodyPr/>
                    <a:lstStyle/>
                    <a:p>
                      <a:r>
                        <a:rPr lang="en-US" dirty="0"/>
                        <a:t>Threshold</a:t>
                      </a:r>
                    </a:p>
                  </a:txBody>
                  <a:tcPr/>
                </a:tc>
                <a:tc>
                  <a:txBody>
                    <a:bodyPr/>
                    <a:lstStyle/>
                    <a:p>
                      <a:r>
                        <a:rPr lang="en-US" dirty="0"/>
                        <a:t>29 mm</a:t>
                      </a:r>
                    </a:p>
                  </a:txBody>
                  <a:tcPr>
                    <a:lnT w="12700" cap="flat" cmpd="sng" algn="ctr">
                      <a:solidFill>
                        <a:schemeClr val="tx1"/>
                      </a:solidFill>
                      <a:prstDash val="solid"/>
                      <a:round/>
                      <a:headEnd type="none" w="med" len="med"/>
                      <a:tailEnd type="none" w="med" len="med"/>
                    </a:lnT>
                  </a:tcPr>
                </a:tc>
                <a:tc>
                  <a:txBody>
                    <a:bodyPr/>
                    <a:lstStyle/>
                    <a:p>
                      <a:r>
                        <a:rPr lang="en-US" dirty="0"/>
                        <a:t>27 mm</a:t>
                      </a:r>
                    </a:p>
                  </a:txBody>
                  <a:tcPr>
                    <a:lnT w="12700" cap="flat" cmpd="sng" algn="ctr">
                      <a:solidFill>
                        <a:schemeClr val="tx1"/>
                      </a:solidFill>
                      <a:prstDash val="solid"/>
                      <a:round/>
                      <a:headEnd type="none" w="med" len="med"/>
                      <a:tailEnd type="none" w="med" len="med"/>
                    </a:lnT>
                  </a:tcPr>
                </a:tc>
                <a:tc>
                  <a:txBody>
                    <a:bodyPr/>
                    <a:lstStyle/>
                    <a:p>
                      <a:r>
                        <a:rPr lang="en-US" dirty="0"/>
                        <a:t>0.9</a:t>
                      </a:r>
                    </a:p>
                  </a:txBody>
                  <a:tcPr/>
                </a:tc>
                <a:extLst>
                  <a:ext uri="{0D108BD9-81ED-4DB2-BD59-A6C34878D82A}">
                    <a16:rowId xmlns:a16="http://schemas.microsoft.com/office/drawing/2014/main" val="1347437016"/>
                  </a:ext>
                </a:extLst>
              </a:tr>
            </a:tbl>
          </a:graphicData>
        </a:graphic>
      </p:graphicFrame>
      <p:pic>
        <p:nvPicPr>
          <p:cNvPr id="15" name="Graphic 14" descr="Head with gears outline">
            <a:extLst>
              <a:ext uri="{FF2B5EF4-FFF2-40B4-BE49-F238E27FC236}">
                <a16:creationId xmlns:a16="http://schemas.microsoft.com/office/drawing/2014/main" id="{798D2E9D-5230-484F-47B7-4EF39AB4C3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0986" y="5862889"/>
            <a:ext cx="628147" cy="628147"/>
          </a:xfrm>
          <a:prstGeom prst="rect">
            <a:avLst/>
          </a:prstGeom>
        </p:spPr>
      </p:pic>
      <p:pic>
        <p:nvPicPr>
          <p:cNvPr id="16" name="Graphic 15" descr="Head with gears outline">
            <a:extLst>
              <a:ext uri="{FF2B5EF4-FFF2-40B4-BE49-F238E27FC236}">
                <a16:creationId xmlns:a16="http://schemas.microsoft.com/office/drawing/2014/main" id="{3AEDD203-6DFF-5CCC-4C84-4D074362CD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8413" y="3660883"/>
            <a:ext cx="636915" cy="636915"/>
          </a:xfrm>
          <a:prstGeom prst="rect">
            <a:avLst/>
          </a:prstGeom>
        </p:spPr>
      </p:pic>
    </p:spTree>
    <p:extLst>
      <p:ext uri="{BB962C8B-B14F-4D97-AF65-F5344CB8AC3E}">
        <p14:creationId xmlns:p14="http://schemas.microsoft.com/office/powerpoint/2010/main" val="632203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29BC-D2CE-8448-9F1E-E1C4FC517BC4}"/>
              </a:ext>
            </a:extLst>
          </p:cNvPr>
          <p:cNvSpPr>
            <a:spLocks noGrp="1"/>
          </p:cNvSpPr>
          <p:nvPr>
            <p:ph type="title"/>
          </p:nvPr>
        </p:nvSpPr>
        <p:spPr/>
        <p:txBody>
          <a:bodyPr/>
          <a:lstStyle/>
          <a:p>
            <a:r>
              <a:rPr lang="en-US" dirty="0"/>
              <a:t>Proposed framework:</a:t>
            </a:r>
            <a:br>
              <a:rPr lang="en-US" dirty="0"/>
            </a:br>
            <a:r>
              <a:rPr lang="en-US" sz="3600" dirty="0"/>
              <a:t>Sufficient vs Component Causes (Rubin)</a:t>
            </a:r>
          </a:p>
        </p:txBody>
      </p:sp>
      <p:grpSp>
        <p:nvGrpSpPr>
          <p:cNvPr id="13" name="Group 12">
            <a:extLst>
              <a:ext uri="{FF2B5EF4-FFF2-40B4-BE49-F238E27FC236}">
                <a16:creationId xmlns:a16="http://schemas.microsoft.com/office/drawing/2014/main" id="{0C9A222C-F999-F542-BB22-7E7E29675E55}"/>
              </a:ext>
            </a:extLst>
          </p:cNvPr>
          <p:cNvGrpSpPr/>
          <p:nvPr/>
        </p:nvGrpSpPr>
        <p:grpSpPr>
          <a:xfrm>
            <a:off x="789402" y="2369328"/>
            <a:ext cx="5306598" cy="3807635"/>
            <a:chOff x="838200" y="2481425"/>
            <a:chExt cx="5306598" cy="3807635"/>
          </a:xfrm>
        </p:grpSpPr>
        <p:pic>
          <p:nvPicPr>
            <p:cNvPr id="4" name="Picture 3">
              <a:extLst>
                <a:ext uri="{FF2B5EF4-FFF2-40B4-BE49-F238E27FC236}">
                  <a16:creationId xmlns:a16="http://schemas.microsoft.com/office/drawing/2014/main" id="{D62342B9-C962-F548-98FC-51963C403844}"/>
                </a:ext>
              </a:extLst>
            </p:cNvPr>
            <p:cNvPicPr>
              <a:picLocks noChangeAspect="1"/>
            </p:cNvPicPr>
            <p:nvPr/>
          </p:nvPicPr>
          <p:blipFill>
            <a:blip r:embed="rId3"/>
            <a:stretch>
              <a:fillRect/>
            </a:stretch>
          </p:blipFill>
          <p:spPr>
            <a:xfrm>
              <a:off x="1680039" y="2834660"/>
              <a:ext cx="3289300" cy="3454400"/>
            </a:xfrm>
            <a:prstGeom prst="rect">
              <a:avLst/>
            </a:prstGeom>
          </p:spPr>
        </p:pic>
        <p:sp>
          <p:nvSpPr>
            <p:cNvPr id="5" name="TextBox 4">
              <a:extLst>
                <a:ext uri="{FF2B5EF4-FFF2-40B4-BE49-F238E27FC236}">
                  <a16:creationId xmlns:a16="http://schemas.microsoft.com/office/drawing/2014/main" id="{EC89ADEB-36C8-AD48-9E25-6547332A5F5A}"/>
                </a:ext>
              </a:extLst>
            </p:cNvPr>
            <p:cNvSpPr txBox="1"/>
            <p:nvPr/>
          </p:nvSpPr>
          <p:spPr>
            <a:xfrm>
              <a:off x="4565073" y="3585360"/>
              <a:ext cx="976833" cy="369332"/>
            </a:xfrm>
            <a:prstGeom prst="rect">
              <a:avLst/>
            </a:prstGeom>
            <a:noFill/>
          </p:spPr>
          <p:txBody>
            <a:bodyPr wrap="square" rtlCol="0">
              <a:spAutoFit/>
            </a:bodyPr>
            <a:lstStyle/>
            <a:p>
              <a:r>
                <a:rPr lang="en-US" dirty="0"/>
                <a:t>Obesity</a:t>
              </a:r>
            </a:p>
          </p:txBody>
        </p:sp>
        <p:sp>
          <p:nvSpPr>
            <p:cNvPr id="6" name="TextBox 5">
              <a:extLst>
                <a:ext uri="{FF2B5EF4-FFF2-40B4-BE49-F238E27FC236}">
                  <a16:creationId xmlns:a16="http://schemas.microsoft.com/office/drawing/2014/main" id="{D4B1E4DC-70E5-544E-92C3-6F7FAE4D9C28}"/>
                </a:ext>
              </a:extLst>
            </p:cNvPr>
            <p:cNvSpPr txBox="1"/>
            <p:nvPr/>
          </p:nvSpPr>
          <p:spPr>
            <a:xfrm>
              <a:off x="4543487" y="4577825"/>
              <a:ext cx="1601311" cy="646331"/>
            </a:xfrm>
            <a:prstGeom prst="rect">
              <a:avLst/>
            </a:prstGeom>
            <a:noFill/>
          </p:spPr>
          <p:txBody>
            <a:bodyPr wrap="square" rtlCol="0">
              <a:spAutoFit/>
            </a:bodyPr>
            <a:lstStyle/>
            <a:p>
              <a:r>
                <a:rPr lang="en-US" dirty="0"/>
                <a:t>Untreated </a:t>
              </a:r>
            </a:p>
            <a:p>
              <a:r>
                <a:rPr lang="en-US" dirty="0"/>
                <a:t>Sleep Apnea</a:t>
              </a:r>
            </a:p>
          </p:txBody>
        </p:sp>
        <p:sp>
          <p:nvSpPr>
            <p:cNvPr id="7" name="TextBox 6">
              <a:extLst>
                <a:ext uri="{FF2B5EF4-FFF2-40B4-BE49-F238E27FC236}">
                  <a16:creationId xmlns:a16="http://schemas.microsoft.com/office/drawing/2014/main" id="{F9ED4838-04D0-084D-81DE-B917061F6BB1}"/>
                </a:ext>
              </a:extLst>
            </p:cNvPr>
            <p:cNvSpPr txBox="1"/>
            <p:nvPr/>
          </p:nvSpPr>
          <p:spPr>
            <a:xfrm>
              <a:off x="3003016" y="2481425"/>
              <a:ext cx="976833" cy="369332"/>
            </a:xfrm>
            <a:prstGeom prst="rect">
              <a:avLst/>
            </a:prstGeom>
            <a:noFill/>
          </p:spPr>
          <p:txBody>
            <a:bodyPr wrap="square" rtlCol="0">
              <a:spAutoFit/>
            </a:bodyPr>
            <a:lstStyle/>
            <a:p>
              <a:r>
                <a:rPr lang="en-US" dirty="0"/>
                <a:t>COPD</a:t>
              </a:r>
            </a:p>
          </p:txBody>
        </p:sp>
        <p:sp>
          <p:nvSpPr>
            <p:cNvPr id="8" name="TextBox 7">
              <a:extLst>
                <a:ext uri="{FF2B5EF4-FFF2-40B4-BE49-F238E27FC236}">
                  <a16:creationId xmlns:a16="http://schemas.microsoft.com/office/drawing/2014/main" id="{2B3A25B9-B541-7B4B-955A-E5B5F6A40AB4}"/>
                </a:ext>
              </a:extLst>
            </p:cNvPr>
            <p:cNvSpPr txBox="1"/>
            <p:nvPr/>
          </p:nvSpPr>
          <p:spPr>
            <a:xfrm>
              <a:off x="838200" y="3838655"/>
              <a:ext cx="976833" cy="646331"/>
            </a:xfrm>
            <a:prstGeom prst="rect">
              <a:avLst/>
            </a:prstGeom>
            <a:noFill/>
          </p:spPr>
          <p:txBody>
            <a:bodyPr wrap="square" rtlCol="0">
              <a:spAutoFit/>
            </a:bodyPr>
            <a:lstStyle/>
            <a:p>
              <a:r>
                <a:rPr lang="en-US" dirty="0"/>
                <a:t>Loop diuretic</a:t>
              </a:r>
            </a:p>
          </p:txBody>
        </p:sp>
        <p:sp>
          <p:nvSpPr>
            <p:cNvPr id="9" name="TextBox 8">
              <a:extLst>
                <a:ext uri="{FF2B5EF4-FFF2-40B4-BE49-F238E27FC236}">
                  <a16:creationId xmlns:a16="http://schemas.microsoft.com/office/drawing/2014/main" id="{627C40D4-350E-B44B-9D3A-1369A4B0729D}"/>
                </a:ext>
              </a:extLst>
            </p:cNvPr>
            <p:cNvSpPr txBox="1"/>
            <p:nvPr/>
          </p:nvSpPr>
          <p:spPr>
            <a:xfrm>
              <a:off x="1440961" y="4716325"/>
              <a:ext cx="976833" cy="369332"/>
            </a:xfrm>
            <a:prstGeom prst="rect">
              <a:avLst/>
            </a:prstGeom>
            <a:noFill/>
          </p:spPr>
          <p:txBody>
            <a:bodyPr wrap="square" rtlCol="0">
              <a:spAutoFit/>
            </a:bodyPr>
            <a:lstStyle/>
            <a:p>
              <a:r>
                <a:rPr lang="en-US" dirty="0"/>
                <a:t>Opiates</a:t>
              </a:r>
            </a:p>
          </p:txBody>
        </p:sp>
      </p:grpSp>
      <p:sp>
        <p:nvSpPr>
          <p:cNvPr id="12" name="Content Placeholder 2">
            <a:extLst>
              <a:ext uri="{FF2B5EF4-FFF2-40B4-BE49-F238E27FC236}">
                <a16:creationId xmlns:a16="http://schemas.microsoft.com/office/drawing/2014/main" id="{657E73D1-E112-D340-AFA2-C59A003AF298}"/>
              </a:ext>
            </a:extLst>
          </p:cNvPr>
          <p:cNvSpPr>
            <a:spLocks noGrp="1"/>
          </p:cNvSpPr>
          <p:nvPr>
            <p:ph idx="1"/>
          </p:nvPr>
        </p:nvSpPr>
        <p:spPr>
          <a:xfrm>
            <a:off x="6292316" y="1690688"/>
            <a:ext cx="5061484" cy="4486275"/>
          </a:xfrm>
        </p:spPr>
        <p:txBody>
          <a:bodyPr/>
          <a:lstStyle/>
          <a:p>
            <a:r>
              <a:rPr lang="en-US" dirty="0"/>
              <a:t>Sufficient cause: a set of factors that will cause disease when present</a:t>
            </a:r>
          </a:p>
          <a:p>
            <a:pPr lvl="1"/>
            <a:r>
              <a:rPr lang="en-US" dirty="0"/>
              <a:t>End-stage COPD with hyperinflation</a:t>
            </a:r>
          </a:p>
          <a:p>
            <a:r>
              <a:rPr lang="en-US" dirty="0"/>
              <a:t>Component cause: </a:t>
            </a:r>
            <a:r>
              <a:rPr lang="en-US" b="1" i="1" dirty="0">
                <a:solidFill>
                  <a:srgbClr val="C00000"/>
                </a:solidFill>
              </a:rPr>
              <a:t>a factor that, if not present, no disease would occur</a:t>
            </a:r>
          </a:p>
          <a:p>
            <a:pPr lvl="1"/>
            <a:r>
              <a:rPr lang="en-US" dirty="0"/>
              <a:t>Untreated OSA, metabolic alkalosis, chronic opiate use</a:t>
            </a:r>
          </a:p>
        </p:txBody>
      </p:sp>
      <p:sp>
        <p:nvSpPr>
          <p:cNvPr id="14" name="TextBox 13">
            <a:extLst>
              <a:ext uri="{FF2B5EF4-FFF2-40B4-BE49-F238E27FC236}">
                <a16:creationId xmlns:a16="http://schemas.microsoft.com/office/drawing/2014/main" id="{BB9900E3-7E2A-7E48-8DDA-4B883C9ACB04}"/>
              </a:ext>
            </a:extLst>
          </p:cNvPr>
          <p:cNvSpPr txBox="1"/>
          <p:nvPr/>
        </p:nvSpPr>
        <p:spPr>
          <a:xfrm>
            <a:off x="1806598" y="1632184"/>
            <a:ext cx="3113943" cy="646331"/>
          </a:xfrm>
          <a:prstGeom prst="rect">
            <a:avLst/>
          </a:prstGeom>
          <a:noFill/>
        </p:spPr>
        <p:txBody>
          <a:bodyPr wrap="square" rtlCol="0">
            <a:spAutoFit/>
          </a:bodyPr>
          <a:lstStyle/>
          <a:p>
            <a:r>
              <a:rPr lang="en-US" dirty="0"/>
              <a:t>Hypothetical patient with hypercapnic respiratory failure</a:t>
            </a:r>
          </a:p>
        </p:txBody>
      </p:sp>
    </p:spTree>
    <p:extLst>
      <p:ext uri="{BB962C8B-B14F-4D97-AF65-F5344CB8AC3E}">
        <p14:creationId xmlns:p14="http://schemas.microsoft.com/office/powerpoint/2010/main" val="4074908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n with solid fill">
            <a:extLst>
              <a:ext uri="{FF2B5EF4-FFF2-40B4-BE49-F238E27FC236}">
                <a16:creationId xmlns:a16="http://schemas.microsoft.com/office/drawing/2014/main" id="{17A22E51-1E6C-9E8B-3EBB-E41EB25F26C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3653275"/>
            <a:ext cx="2993184" cy="2993184"/>
          </a:xfrm>
        </p:spPr>
      </p:pic>
      <p:sp>
        <p:nvSpPr>
          <p:cNvPr id="6" name="TextBox 5">
            <a:extLst>
              <a:ext uri="{FF2B5EF4-FFF2-40B4-BE49-F238E27FC236}">
                <a16:creationId xmlns:a16="http://schemas.microsoft.com/office/drawing/2014/main" id="{9652FC59-8F1D-0AF4-A886-044F6BC0D7D3}"/>
              </a:ext>
            </a:extLst>
          </p:cNvPr>
          <p:cNvSpPr txBox="1"/>
          <p:nvPr/>
        </p:nvSpPr>
        <p:spPr>
          <a:xfrm>
            <a:off x="297894" y="1690688"/>
            <a:ext cx="1940339" cy="369332"/>
          </a:xfrm>
          <a:prstGeom prst="rect">
            <a:avLst/>
          </a:prstGeom>
          <a:noFill/>
        </p:spPr>
        <p:txBody>
          <a:bodyPr wrap="square" rtlCol="0">
            <a:spAutoFit/>
          </a:bodyPr>
          <a:lstStyle/>
          <a:p>
            <a:r>
              <a:rPr lang="en-US" dirty="0"/>
              <a:t>COPD, Very Severe</a:t>
            </a:r>
          </a:p>
        </p:txBody>
      </p:sp>
      <p:sp>
        <p:nvSpPr>
          <p:cNvPr id="7" name="TextBox 6">
            <a:extLst>
              <a:ext uri="{FF2B5EF4-FFF2-40B4-BE49-F238E27FC236}">
                <a16:creationId xmlns:a16="http://schemas.microsoft.com/office/drawing/2014/main" id="{71BCE3B6-97BC-DAB4-E2A8-5C229EFF2A04}"/>
              </a:ext>
            </a:extLst>
          </p:cNvPr>
          <p:cNvSpPr txBox="1"/>
          <p:nvPr/>
        </p:nvSpPr>
        <p:spPr>
          <a:xfrm>
            <a:off x="297894" y="3059668"/>
            <a:ext cx="1940339" cy="369332"/>
          </a:xfrm>
          <a:prstGeom prst="rect">
            <a:avLst/>
          </a:prstGeom>
          <a:noFill/>
        </p:spPr>
        <p:txBody>
          <a:bodyPr wrap="square" rtlCol="0">
            <a:spAutoFit/>
          </a:bodyPr>
          <a:lstStyle/>
          <a:p>
            <a:r>
              <a:rPr lang="en-US" dirty="0"/>
              <a:t>PaCO2 52 mmHg</a:t>
            </a:r>
          </a:p>
        </p:txBody>
      </p:sp>
      <p:pic>
        <p:nvPicPr>
          <p:cNvPr id="8" name="Content Placeholder 4" descr="Man with solid fill">
            <a:extLst>
              <a:ext uri="{FF2B5EF4-FFF2-40B4-BE49-F238E27FC236}">
                <a16:creationId xmlns:a16="http://schemas.microsoft.com/office/drawing/2014/main" id="{B856ECB5-BE66-E03B-288E-29732A655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0424" y="3653275"/>
            <a:ext cx="2993184" cy="2993184"/>
          </a:xfrm>
          <a:prstGeom prst="rect">
            <a:avLst/>
          </a:prstGeom>
        </p:spPr>
      </p:pic>
      <p:sp>
        <p:nvSpPr>
          <p:cNvPr id="9" name="TextBox 8">
            <a:extLst>
              <a:ext uri="{FF2B5EF4-FFF2-40B4-BE49-F238E27FC236}">
                <a16:creationId xmlns:a16="http://schemas.microsoft.com/office/drawing/2014/main" id="{579AAD13-A591-6D43-1CFF-FE6B32850EB5}"/>
              </a:ext>
            </a:extLst>
          </p:cNvPr>
          <p:cNvSpPr txBox="1"/>
          <p:nvPr/>
        </p:nvSpPr>
        <p:spPr>
          <a:xfrm>
            <a:off x="10058318" y="1690688"/>
            <a:ext cx="1940339" cy="646331"/>
          </a:xfrm>
          <a:prstGeom prst="rect">
            <a:avLst/>
          </a:prstGeom>
          <a:noFill/>
        </p:spPr>
        <p:txBody>
          <a:bodyPr wrap="square" rtlCol="0">
            <a:spAutoFit/>
          </a:bodyPr>
          <a:lstStyle/>
          <a:p>
            <a:r>
              <a:rPr lang="en-US" dirty="0"/>
              <a:t>BMI 45 kg/m2</a:t>
            </a:r>
          </a:p>
          <a:p>
            <a:r>
              <a:rPr lang="en-US" dirty="0"/>
              <a:t>AHI 50 event/</a:t>
            </a:r>
            <a:r>
              <a:rPr lang="en-US" dirty="0" err="1"/>
              <a:t>hr</a:t>
            </a:r>
            <a:endParaRPr lang="en-US" dirty="0"/>
          </a:p>
        </p:txBody>
      </p:sp>
      <p:sp>
        <p:nvSpPr>
          <p:cNvPr id="10" name="TextBox 9">
            <a:extLst>
              <a:ext uri="{FF2B5EF4-FFF2-40B4-BE49-F238E27FC236}">
                <a16:creationId xmlns:a16="http://schemas.microsoft.com/office/drawing/2014/main" id="{52D91DFE-DC1F-EC5F-8E57-9BCA82D1F201}"/>
              </a:ext>
            </a:extLst>
          </p:cNvPr>
          <p:cNvSpPr txBox="1"/>
          <p:nvPr/>
        </p:nvSpPr>
        <p:spPr>
          <a:xfrm>
            <a:off x="10058318" y="3059668"/>
            <a:ext cx="1940339" cy="369332"/>
          </a:xfrm>
          <a:prstGeom prst="rect">
            <a:avLst/>
          </a:prstGeom>
          <a:noFill/>
        </p:spPr>
        <p:txBody>
          <a:bodyPr wrap="square" rtlCol="0">
            <a:spAutoFit/>
          </a:bodyPr>
          <a:lstStyle/>
          <a:p>
            <a:r>
              <a:rPr lang="en-US" dirty="0"/>
              <a:t>PaCO2 50 mmHg</a:t>
            </a:r>
          </a:p>
        </p:txBody>
      </p:sp>
      <p:pic>
        <p:nvPicPr>
          <p:cNvPr id="11" name="Content Placeholder 4" descr="Man with solid fill">
            <a:extLst>
              <a:ext uri="{FF2B5EF4-FFF2-40B4-BE49-F238E27FC236}">
                <a16:creationId xmlns:a16="http://schemas.microsoft.com/office/drawing/2014/main" id="{7EB65960-CB3D-4D99-FB82-304957113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6898" y="3653275"/>
            <a:ext cx="2993184" cy="2993184"/>
          </a:xfrm>
          <a:prstGeom prst="rect">
            <a:avLst/>
          </a:prstGeom>
        </p:spPr>
      </p:pic>
      <p:sp>
        <p:nvSpPr>
          <p:cNvPr id="12" name="TextBox 11">
            <a:extLst>
              <a:ext uri="{FF2B5EF4-FFF2-40B4-BE49-F238E27FC236}">
                <a16:creationId xmlns:a16="http://schemas.microsoft.com/office/drawing/2014/main" id="{233B8E9B-6D23-A019-0250-E846A5924FBC}"/>
              </a:ext>
            </a:extLst>
          </p:cNvPr>
          <p:cNvSpPr txBox="1"/>
          <p:nvPr/>
        </p:nvSpPr>
        <p:spPr>
          <a:xfrm>
            <a:off x="2334792" y="1690688"/>
            <a:ext cx="1940339" cy="646331"/>
          </a:xfrm>
          <a:prstGeom prst="rect">
            <a:avLst/>
          </a:prstGeom>
          <a:noFill/>
        </p:spPr>
        <p:txBody>
          <a:bodyPr wrap="square" rtlCol="0">
            <a:spAutoFit/>
          </a:bodyPr>
          <a:lstStyle/>
          <a:p>
            <a:r>
              <a:rPr lang="en-US" dirty="0"/>
              <a:t>COPD, mod severe</a:t>
            </a:r>
          </a:p>
          <a:p>
            <a:r>
              <a:rPr lang="en-US" dirty="0"/>
              <a:t>AHI 50 events/</a:t>
            </a:r>
            <a:r>
              <a:rPr lang="en-US" dirty="0" err="1"/>
              <a:t>hr</a:t>
            </a:r>
            <a:endParaRPr lang="en-US" dirty="0"/>
          </a:p>
        </p:txBody>
      </p:sp>
      <p:sp>
        <p:nvSpPr>
          <p:cNvPr id="13" name="TextBox 12">
            <a:extLst>
              <a:ext uri="{FF2B5EF4-FFF2-40B4-BE49-F238E27FC236}">
                <a16:creationId xmlns:a16="http://schemas.microsoft.com/office/drawing/2014/main" id="{56EF1248-40F3-7D2D-97BB-A516BEB7BC6C}"/>
              </a:ext>
            </a:extLst>
          </p:cNvPr>
          <p:cNvSpPr txBox="1"/>
          <p:nvPr/>
        </p:nvSpPr>
        <p:spPr>
          <a:xfrm>
            <a:off x="2334792" y="3059668"/>
            <a:ext cx="1940339" cy="369332"/>
          </a:xfrm>
          <a:prstGeom prst="rect">
            <a:avLst/>
          </a:prstGeom>
          <a:noFill/>
        </p:spPr>
        <p:txBody>
          <a:bodyPr wrap="square" rtlCol="0">
            <a:spAutoFit/>
          </a:bodyPr>
          <a:lstStyle/>
          <a:p>
            <a:r>
              <a:rPr lang="en-US" dirty="0"/>
              <a:t>PaCO2 50 mmHg</a:t>
            </a:r>
          </a:p>
        </p:txBody>
      </p:sp>
      <p:pic>
        <p:nvPicPr>
          <p:cNvPr id="18" name="Content Placeholder 4" descr="Man with solid fill">
            <a:extLst>
              <a:ext uri="{FF2B5EF4-FFF2-40B4-BE49-F238E27FC236}">
                <a16:creationId xmlns:a16="http://schemas.microsoft.com/office/drawing/2014/main" id="{C7CAA33D-28BA-11D5-E16B-60733C5EE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1080" y="3653275"/>
            <a:ext cx="2993184" cy="2993184"/>
          </a:xfrm>
          <a:prstGeom prst="rect">
            <a:avLst/>
          </a:prstGeom>
        </p:spPr>
      </p:pic>
      <p:sp>
        <p:nvSpPr>
          <p:cNvPr id="19" name="TextBox 18">
            <a:extLst>
              <a:ext uri="{FF2B5EF4-FFF2-40B4-BE49-F238E27FC236}">
                <a16:creationId xmlns:a16="http://schemas.microsoft.com/office/drawing/2014/main" id="{686C62EA-6C43-9EF1-B2D7-32F2012DAF4B}"/>
              </a:ext>
            </a:extLst>
          </p:cNvPr>
          <p:cNvSpPr txBox="1"/>
          <p:nvPr/>
        </p:nvSpPr>
        <p:spPr>
          <a:xfrm>
            <a:off x="7238974" y="1690688"/>
            <a:ext cx="1940339" cy="923330"/>
          </a:xfrm>
          <a:prstGeom prst="rect">
            <a:avLst/>
          </a:prstGeom>
          <a:noFill/>
        </p:spPr>
        <p:txBody>
          <a:bodyPr wrap="square" rtlCol="0">
            <a:spAutoFit/>
          </a:bodyPr>
          <a:lstStyle/>
          <a:p>
            <a:r>
              <a:rPr lang="en-US" dirty="0"/>
              <a:t>COPD, mod severe</a:t>
            </a:r>
          </a:p>
          <a:p>
            <a:r>
              <a:rPr lang="en-US" dirty="0"/>
              <a:t>AHI 10 events/</a:t>
            </a:r>
            <a:r>
              <a:rPr lang="en-US" dirty="0" err="1"/>
              <a:t>hr</a:t>
            </a:r>
            <a:endParaRPr lang="en-US" dirty="0"/>
          </a:p>
          <a:p>
            <a:r>
              <a:rPr lang="en-US" dirty="0"/>
              <a:t>Met. </a:t>
            </a:r>
            <a:r>
              <a:rPr lang="en-US" dirty="0" err="1"/>
              <a:t>Alk</a:t>
            </a:r>
            <a:r>
              <a:rPr lang="en-US" dirty="0"/>
              <a:t> loop </a:t>
            </a:r>
            <a:r>
              <a:rPr lang="en-US" dirty="0" err="1"/>
              <a:t>diur</a:t>
            </a:r>
            <a:endParaRPr lang="en-US" dirty="0"/>
          </a:p>
        </p:txBody>
      </p:sp>
      <p:sp>
        <p:nvSpPr>
          <p:cNvPr id="20" name="TextBox 19">
            <a:extLst>
              <a:ext uri="{FF2B5EF4-FFF2-40B4-BE49-F238E27FC236}">
                <a16:creationId xmlns:a16="http://schemas.microsoft.com/office/drawing/2014/main" id="{EDC49A52-52D9-F5BF-CB8C-0B7EA110E511}"/>
              </a:ext>
            </a:extLst>
          </p:cNvPr>
          <p:cNvSpPr txBox="1"/>
          <p:nvPr/>
        </p:nvSpPr>
        <p:spPr>
          <a:xfrm>
            <a:off x="7238974" y="3059668"/>
            <a:ext cx="1940339" cy="369332"/>
          </a:xfrm>
          <a:prstGeom prst="rect">
            <a:avLst/>
          </a:prstGeom>
          <a:noFill/>
        </p:spPr>
        <p:txBody>
          <a:bodyPr wrap="square" rtlCol="0">
            <a:spAutoFit/>
          </a:bodyPr>
          <a:lstStyle/>
          <a:p>
            <a:r>
              <a:rPr lang="en-US" dirty="0"/>
              <a:t>PaCO2 50 mmHg</a:t>
            </a:r>
          </a:p>
        </p:txBody>
      </p:sp>
      <p:sp>
        <p:nvSpPr>
          <p:cNvPr id="21" name="Frame 20">
            <a:extLst>
              <a:ext uri="{FF2B5EF4-FFF2-40B4-BE49-F238E27FC236}">
                <a16:creationId xmlns:a16="http://schemas.microsoft.com/office/drawing/2014/main" id="{73EAB8A7-D1C5-02DC-71FA-E6C8181B4F7B}"/>
              </a:ext>
            </a:extLst>
          </p:cNvPr>
          <p:cNvSpPr/>
          <p:nvPr/>
        </p:nvSpPr>
        <p:spPr>
          <a:xfrm>
            <a:off x="9760424" y="1496705"/>
            <a:ext cx="2354130"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8CD61332-7FF3-D140-8DA4-18794D2068DC}"/>
              </a:ext>
            </a:extLst>
          </p:cNvPr>
          <p:cNvSpPr/>
          <p:nvPr/>
        </p:nvSpPr>
        <p:spPr>
          <a:xfrm>
            <a:off x="99079" y="1496705"/>
            <a:ext cx="2235713"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8E3BFAA-9335-2D86-6641-142D7E98E4CC}"/>
              </a:ext>
            </a:extLst>
          </p:cNvPr>
          <p:cNvSpPr txBox="1"/>
          <p:nvPr/>
        </p:nvSpPr>
        <p:spPr>
          <a:xfrm>
            <a:off x="297894" y="207607"/>
            <a:ext cx="1449019" cy="1200329"/>
          </a:xfrm>
          <a:prstGeom prst="rect">
            <a:avLst/>
          </a:prstGeom>
          <a:noFill/>
        </p:spPr>
        <p:txBody>
          <a:bodyPr wrap="square" rtlCol="0">
            <a:spAutoFit/>
          </a:bodyPr>
          <a:lstStyle/>
          <a:p>
            <a:r>
              <a:rPr lang="en-US" u="sng" dirty="0"/>
              <a:t>COPD</a:t>
            </a:r>
          </a:p>
          <a:p>
            <a:r>
              <a:rPr lang="en-US" dirty="0"/>
              <a:t>Trial Data</a:t>
            </a:r>
          </a:p>
          <a:p>
            <a:r>
              <a:rPr lang="en-US" dirty="0"/>
              <a:t>+Guidelines</a:t>
            </a:r>
          </a:p>
          <a:p>
            <a:r>
              <a:rPr lang="en-US" dirty="0"/>
              <a:t>Wait 2-4 </a:t>
            </a:r>
            <a:r>
              <a:rPr lang="en-US" dirty="0" err="1"/>
              <a:t>wks</a:t>
            </a:r>
            <a:endParaRPr lang="en-US" dirty="0"/>
          </a:p>
        </p:txBody>
      </p:sp>
      <p:sp>
        <p:nvSpPr>
          <p:cNvPr id="25" name="TextBox 24">
            <a:extLst>
              <a:ext uri="{FF2B5EF4-FFF2-40B4-BE49-F238E27FC236}">
                <a16:creationId xmlns:a16="http://schemas.microsoft.com/office/drawing/2014/main" id="{B3D39DF1-7A7C-E581-CD44-FA4949167607}"/>
              </a:ext>
            </a:extLst>
          </p:cNvPr>
          <p:cNvSpPr txBox="1"/>
          <p:nvPr/>
        </p:nvSpPr>
        <p:spPr>
          <a:xfrm>
            <a:off x="9916667" y="189953"/>
            <a:ext cx="2064392" cy="1200329"/>
          </a:xfrm>
          <a:prstGeom prst="rect">
            <a:avLst/>
          </a:prstGeom>
          <a:noFill/>
        </p:spPr>
        <p:txBody>
          <a:bodyPr wrap="square" rtlCol="0">
            <a:spAutoFit/>
          </a:bodyPr>
          <a:lstStyle/>
          <a:p>
            <a:r>
              <a:rPr lang="en-US" u="sng" dirty="0"/>
              <a:t>OHS</a:t>
            </a:r>
          </a:p>
          <a:p>
            <a:r>
              <a:rPr lang="en-US" dirty="0"/>
              <a:t>Observational  Data</a:t>
            </a:r>
          </a:p>
          <a:p>
            <a:r>
              <a:rPr lang="en-US" dirty="0"/>
              <a:t>+Guideline</a:t>
            </a:r>
          </a:p>
          <a:p>
            <a:r>
              <a:rPr lang="en-US" dirty="0"/>
              <a:t>Start Immediately</a:t>
            </a:r>
          </a:p>
        </p:txBody>
      </p:sp>
      <p:sp>
        <p:nvSpPr>
          <p:cNvPr id="26" name="TextBox 25">
            <a:extLst>
              <a:ext uri="{FF2B5EF4-FFF2-40B4-BE49-F238E27FC236}">
                <a16:creationId xmlns:a16="http://schemas.microsoft.com/office/drawing/2014/main" id="{715301B2-B754-300A-A7C6-0B6F002164E3}"/>
              </a:ext>
            </a:extLst>
          </p:cNvPr>
          <p:cNvSpPr txBox="1"/>
          <p:nvPr/>
        </p:nvSpPr>
        <p:spPr>
          <a:xfrm>
            <a:off x="2439840" y="319593"/>
            <a:ext cx="2001103" cy="923330"/>
          </a:xfrm>
          <a:prstGeom prst="rect">
            <a:avLst/>
          </a:prstGeom>
          <a:noFill/>
        </p:spPr>
        <p:txBody>
          <a:bodyPr wrap="square" rtlCol="0">
            <a:spAutoFit/>
          </a:bodyPr>
          <a:lstStyle/>
          <a:p>
            <a:r>
              <a:rPr lang="en-US" u="sng" dirty="0"/>
              <a:t>Overlap </a:t>
            </a:r>
            <a:r>
              <a:rPr lang="en-US" u="sng" dirty="0" err="1"/>
              <a:t>Sydnrome</a:t>
            </a:r>
            <a:endParaRPr lang="en-US" u="sng" dirty="0"/>
          </a:p>
          <a:p>
            <a:r>
              <a:rPr lang="en-US" dirty="0"/>
              <a:t>Observational Data</a:t>
            </a:r>
          </a:p>
          <a:p>
            <a:endParaRPr lang="en-US" dirty="0"/>
          </a:p>
        </p:txBody>
      </p:sp>
      <p:sp>
        <p:nvSpPr>
          <p:cNvPr id="27" name="TextBox 26">
            <a:extLst>
              <a:ext uri="{FF2B5EF4-FFF2-40B4-BE49-F238E27FC236}">
                <a16:creationId xmlns:a16="http://schemas.microsoft.com/office/drawing/2014/main" id="{9116B23B-845A-D2DE-4E3C-103096DCEA6A}"/>
              </a:ext>
            </a:extLst>
          </p:cNvPr>
          <p:cNvSpPr txBox="1"/>
          <p:nvPr/>
        </p:nvSpPr>
        <p:spPr>
          <a:xfrm>
            <a:off x="7285133" y="258981"/>
            <a:ext cx="2064393" cy="923330"/>
          </a:xfrm>
          <a:prstGeom prst="rect">
            <a:avLst/>
          </a:prstGeom>
          <a:noFill/>
        </p:spPr>
        <p:txBody>
          <a:bodyPr wrap="square" rtlCol="0">
            <a:spAutoFit/>
          </a:bodyPr>
          <a:lstStyle/>
          <a:p>
            <a:r>
              <a:rPr lang="en-US" u="sng" dirty="0"/>
              <a:t>Undifferentiated</a:t>
            </a:r>
            <a:r>
              <a:rPr lang="en-US" dirty="0"/>
              <a:t> </a:t>
            </a:r>
          </a:p>
          <a:p>
            <a:r>
              <a:rPr lang="en-US" dirty="0"/>
              <a:t>No </a:t>
            </a:r>
            <a:r>
              <a:rPr lang="en-US" dirty="0" err="1"/>
              <a:t>tx</a:t>
            </a:r>
            <a:r>
              <a:rPr lang="en-US" dirty="0"/>
              <a:t> data</a:t>
            </a:r>
          </a:p>
          <a:p>
            <a:r>
              <a:rPr lang="en-US" dirty="0"/>
              <a:t>Limited epi data</a:t>
            </a:r>
          </a:p>
        </p:txBody>
      </p:sp>
      <p:sp>
        <p:nvSpPr>
          <p:cNvPr id="28" name="TextBox 27">
            <a:extLst>
              <a:ext uri="{FF2B5EF4-FFF2-40B4-BE49-F238E27FC236}">
                <a16:creationId xmlns:a16="http://schemas.microsoft.com/office/drawing/2014/main" id="{3E56998F-B91D-7179-4904-A2B2D5FD0A60}"/>
              </a:ext>
            </a:extLst>
          </p:cNvPr>
          <p:cNvSpPr txBox="1"/>
          <p:nvPr/>
        </p:nvSpPr>
        <p:spPr>
          <a:xfrm>
            <a:off x="4931003" y="3894934"/>
            <a:ext cx="2354130" cy="2031325"/>
          </a:xfrm>
          <a:prstGeom prst="rect">
            <a:avLst/>
          </a:prstGeom>
          <a:noFill/>
        </p:spPr>
        <p:txBody>
          <a:bodyPr wrap="square" rtlCol="0">
            <a:spAutoFit/>
          </a:bodyPr>
          <a:lstStyle/>
          <a:p>
            <a:r>
              <a:rPr lang="en-US" dirty="0"/>
              <a:t>Swap any combination of:</a:t>
            </a:r>
          </a:p>
          <a:p>
            <a:pPr marL="285750" indent="-285750">
              <a:buFont typeface="Arial" panose="020B0604020202020204" pitchFamily="34" charset="0"/>
              <a:buChar char="•"/>
            </a:pPr>
            <a:r>
              <a:rPr lang="en-US" dirty="0"/>
              <a:t>Muscular weakness</a:t>
            </a:r>
          </a:p>
          <a:p>
            <a:pPr marL="285750" indent="-285750">
              <a:buFont typeface="Arial" panose="020B0604020202020204" pitchFamily="34" charset="0"/>
              <a:buChar char="•"/>
            </a:pPr>
            <a:r>
              <a:rPr lang="en-US" dirty="0"/>
              <a:t>Obesity</a:t>
            </a:r>
          </a:p>
          <a:p>
            <a:pPr marL="285750" indent="-285750">
              <a:buFont typeface="Arial" panose="020B0604020202020204" pitchFamily="34" charset="0"/>
              <a:buChar char="•"/>
            </a:pPr>
            <a:r>
              <a:rPr lang="en-US" dirty="0"/>
              <a:t>Opiate use</a:t>
            </a:r>
          </a:p>
          <a:p>
            <a:pPr marL="285750" indent="-285750">
              <a:buFont typeface="Arial" panose="020B0604020202020204" pitchFamily="34" charset="0"/>
              <a:buChar char="•"/>
            </a:pPr>
            <a:r>
              <a:rPr lang="en-US" dirty="0"/>
              <a:t>Lung disease</a:t>
            </a:r>
          </a:p>
          <a:p>
            <a:r>
              <a:rPr lang="en-US" dirty="0"/>
              <a:t>Etc. </a:t>
            </a:r>
          </a:p>
        </p:txBody>
      </p:sp>
      <p:cxnSp>
        <p:nvCxnSpPr>
          <p:cNvPr id="30" name="Straight Arrow Connector 29">
            <a:extLst>
              <a:ext uri="{FF2B5EF4-FFF2-40B4-BE49-F238E27FC236}">
                <a16:creationId xmlns:a16="http://schemas.microsoft.com/office/drawing/2014/main" id="{C534744A-D090-53A1-D4B4-6EF0A2C11A24}"/>
              </a:ext>
            </a:extLst>
          </p:cNvPr>
          <p:cNvCxnSpPr/>
          <p:nvPr/>
        </p:nvCxnSpPr>
        <p:spPr>
          <a:xfrm flipV="1">
            <a:off x="6441743" y="2663975"/>
            <a:ext cx="731944" cy="9893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D39E70-4114-1F2D-524F-EAFF2B1F27D1}"/>
              </a:ext>
            </a:extLst>
          </p:cNvPr>
          <p:cNvSpPr txBox="1"/>
          <p:nvPr/>
        </p:nvSpPr>
        <p:spPr>
          <a:xfrm>
            <a:off x="5629383" y="285410"/>
            <a:ext cx="919885" cy="646331"/>
          </a:xfrm>
          <a:prstGeom prst="rect">
            <a:avLst/>
          </a:prstGeom>
          <a:noFill/>
        </p:spPr>
        <p:txBody>
          <a:bodyPr wrap="square" rtlCol="0">
            <a:spAutoFit/>
          </a:bodyPr>
          <a:lstStyle/>
          <a:p>
            <a:r>
              <a:rPr lang="en-US" sz="3600" b="1" dirty="0">
                <a:solidFill>
                  <a:srgbClr val="C00000"/>
                </a:solidFill>
              </a:rPr>
              <a:t>???</a:t>
            </a:r>
          </a:p>
        </p:txBody>
      </p:sp>
      <p:sp>
        <p:nvSpPr>
          <p:cNvPr id="4" name="Left Brace 3">
            <a:extLst>
              <a:ext uri="{FF2B5EF4-FFF2-40B4-BE49-F238E27FC236}">
                <a16:creationId xmlns:a16="http://schemas.microsoft.com/office/drawing/2014/main" id="{9E62CF23-CC9D-EB1E-2939-5D696281B628}"/>
              </a:ext>
            </a:extLst>
          </p:cNvPr>
          <p:cNvSpPr/>
          <p:nvPr/>
        </p:nvSpPr>
        <p:spPr>
          <a:xfrm rot="5400000">
            <a:off x="5838332" y="-2508953"/>
            <a:ext cx="455348" cy="7388834"/>
          </a:xfrm>
          <a:prstGeom prst="leftBrace">
            <a:avLst/>
          </a:prstGeom>
          <a:ln w="38100">
            <a:solidFill>
              <a:schemeClr val="accent1">
                <a:alpha val="7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2B34539-BA16-B090-CB5B-47574692B79A}"/>
              </a:ext>
            </a:extLst>
          </p:cNvPr>
          <p:cNvSpPr/>
          <p:nvPr/>
        </p:nvSpPr>
        <p:spPr>
          <a:xfrm>
            <a:off x="4272611" y="6135071"/>
            <a:ext cx="3467791" cy="56331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Post-Admission for Hypercapnic Respiratory Failure Management</a:t>
            </a:r>
          </a:p>
        </p:txBody>
      </p:sp>
    </p:spTree>
    <p:extLst>
      <p:ext uri="{BB962C8B-B14F-4D97-AF65-F5344CB8AC3E}">
        <p14:creationId xmlns:p14="http://schemas.microsoft.com/office/powerpoint/2010/main" val="113157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A8B47E4-E627-22B0-085B-D99DCADAF9F3}"/>
              </a:ext>
            </a:extLst>
          </p:cNvPr>
          <p:cNvGraphicFramePr>
            <a:graphicFrameLocks/>
          </p:cNvGraphicFramePr>
          <p:nvPr/>
        </p:nvGraphicFramePr>
        <p:xfrm>
          <a:off x="838200" y="2384425"/>
          <a:ext cx="10371666" cy="4355041"/>
        </p:xfrm>
        <a:graphic>
          <a:graphicData uri="http://schemas.openxmlformats.org/drawingml/2006/table">
            <a:tbl>
              <a:tblPr firstRow="1" bandRow="1">
                <a:tableStyleId>{0505E3EF-67EA-436B-97B2-0124C06EBD24}</a:tableStyleId>
              </a:tblPr>
              <a:tblGrid>
                <a:gridCol w="3457222">
                  <a:extLst>
                    <a:ext uri="{9D8B030D-6E8A-4147-A177-3AD203B41FA5}">
                      <a16:colId xmlns:a16="http://schemas.microsoft.com/office/drawing/2014/main" val="3765022597"/>
                    </a:ext>
                  </a:extLst>
                </a:gridCol>
                <a:gridCol w="3457222">
                  <a:extLst>
                    <a:ext uri="{9D8B030D-6E8A-4147-A177-3AD203B41FA5}">
                      <a16:colId xmlns:a16="http://schemas.microsoft.com/office/drawing/2014/main" val="736543941"/>
                    </a:ext>
                  </a:extLst>
                </a:gridCol>
                <a:gridCol w="3457222">
                  <a:extLst>
                    <a:ext uri="{9D8B030D-6E8A-4147-A177-3AD203B41FA5}">
                      <a16:colId xmlns:a16="http://schemas.microsoft.com/office/drawing/2014/main" val="2195277550"/>
                    </a:ext>
                  </a:extLst>
                </a:gridCol>
              </a:tblGrid>
              <a:tr h="654793">
                <a:tc>
                  <a:txBody>
                    <a:bodyPr/>
                    <a:lstStyle/>
                    <a:p>
                      <a:r>
                        <a:rPr lang="en-US" sz="1600" dirty="0">
                          <a:latin typeface="Calibri" panose="020F0502020204030204" pitchFamily="34" charset="0"/>
                          <a:cs typeface="Calibri" panose="020F0502020204030204" pitchFamily="34" charset="0"/>
                        </a:rPr>
                        <a:t>Study</a:t>
                      </a:r>
                    </a:p>
                  </a:txBody>
                  <a:tcPr/>
                </a:tc>
                <a:tc>
                  <a:txBody>
                    <a:bodyPr/>
                    <a:lstStyle/>
                    <a:p>
                      <a:r>
                        <a:rPr lang="en-US" sz="1600" dirty="0">
                          <a:latin typeface="Calibri" panose="020F0502020204030204" pitchFamily="34" charset="0"/>
                          <a:cs typeface="Calibri" panose="020F0502020204030204" pitchFamily="34" charset="0"/>
                        </a:rPr>
                        <a:t>Definition Used</a:t>
                      </a:r>
                    </a:p>
                  </a:txBody>
                  <a:tcPr/>
                </a:tc>
                <a:tc>
                  <a:txBody>
                    <a:bodyPr/>
                    <a:lstStyle/>
                    <a:p>
                      <a:r>
                        <a:rPr lang="en-US" sz="1600" dirty="0">
                          <a:latin typeface="Calibri" panose="020F0502020204030204" pitchFamily="34" charset="0"/>
                          <a:cs typeface="Calibri" panose="020F0502020204030204" pitchFamily="34" charset="0"/>
                        </a:rPr>
                        <a:t>Aim</a:t>
                      </a:r>
                    </a:p>
                  </a:txBody>
                  <a:tcPr/>
                </a:tc>
                <a:extLst>
                  <a:ext uri="{0D108BD9-81ED-4DB2-BD59-A6C34878D82A}">
                    <a16:rowId xmlns:a16="http://schemas.microsoft.com/office/drawing/2014/main" val="2231706737"/>
                  </a:ext>
                </a:extLst>
              </a:tr>
              <a:tr h="1070320">
                <a:tc>
                  <a:txBody>
                    <a:bodyPr/>
                    <a:lstStyle/>
                    <a:p>
                      <a:r>
                        <a:rPr lang="en-US" sz="1600" dirty="0" err="1">
                          <a:latin typeface="Calibri" panose="020F0502020204030204" pitchFamily="34" charset="0"/>
                          <a:cs typeface="Calibri" panose="020F0502020204030204" pitchFamily="34" charset="0"/>
                        </a:rPr>
                        <a:t>Meservey</a:t>
                      </a:r>
                      <a:r>
                        <a:rPr lang="en-US" sz="1600" dirty="0">
                          <a:latin typeface="Calibri" panose="020F0502020204030204" pitchFamily="34" charset="0"/>
                          <a:cs typeface="Calibri" panose="020F0502020204030204" pitchFamily="34" charset="0"/>
                        </a:rPr>
                        <a:t> et al 2020. USA (Vermont) </a:t>
                      </a:r>
                    </a:p>
                    <a:p>
                      <a:r>
                        <a:rPr lang="en-US" sz="1600" dirty="0">
                          <a:latin typeface="Calibri" panose="020F0502020204030204" pitchFamily="34" charset="0"/>
                          <a:cs typeface="Calibri" panose="020F0502020204030204" pitchFamily="34" charset="0"/>
                          <a:hlinkClick r:id="rId3"/>
                        </a:rPr>
                        <a:t>DOI: 10.1007/s00408-019-00300-w</a:t>
                      </a:r>
                      <a:r>
                        <a:rPr lang="en-US" sz="1600" dirty="0">
                          <a:latin typeface="Calibri" panose="020F0502020204030204" pitchFamily="34" charset="0"/>
                          <a:cs typeface="Calibri" panose="020F0502020204030204" pitchFamily="34" charset="0"/>
                        </a:rPr>
                        <a:t> </a:t>
                      </a:r>
                    </a:p>
                  </a:txBody>
                  <a:tcPr/>
                </a:tc>
                <a:tc>
                  <a:txBody>
                    <a:bodyPr/>
                    <a:lstStyle/>
                    <a:p>
                      <a:r>
                        <a:rPr lang="en-US" sz="1600" b="1" dirty="0">
                          <a:latin typeface="Calibri" panose="020F0502020204030204" pitchFamily="34" charset="0"/>
                          <a:cs typeface="Calibri" panose="020F0502020204030204" pitchFamily="34" charset="0"/>
                        </a:rPr>
                        <a:t>18 y/o+ admitted (either ICU or floor) with diagnostic code for hypercapnic respiratory failure</a:t>
                      </a:r>
                    </a:p>
                  </a:txBody>
                  <a:tcPr/>
                </a:tc>
                <a:tc>
                  <a:txBody>
                    <a:bodyPr/>
                    <a:lstStyle/>
                    <a:p>
                      <a:r>
                        <a:rPr lang="en-US" sz="1600" dirty="0">
                          <a:latin typeface="Calibri" panose="020F0502020204030204" pitchFamily="34" charset="0"/>
                          <a:cs typeface="Calibri" panose="020F0502020204030204" pitchFamily="34" charset="0"/>
                        </a:rPr>
                        <a:t>What features of patients admitted for hypercapnic respiratory failure predict readmission?</a:t>
                      </a:r>
                    </a:p>
                  </a:txBody>
                  <a:tcPr/>
                </a:tc>
                <a:extLst>
                  <a:ext uri="{0D108BD9-81ED-4DB2-BD59-A6C34878D82A}">
                    <a16:rowId xmlns:a16="http://schemas.microsoft.com/office/drawing/2014/main" val="687245178"/>
                  </a:ext>
                </a:extLst>
              </a:tr>
              <a:tr h="1314964">
                <a:tc>
                  <a:txBody>
                    <a:bodyPr/>
                    <a:lstStyle/>
                    <a:p>
                      <a:r>
                        <a:rPr lang="en-US" sz="1600" dirty="0">
                          <a:latin typeface="Calibri" panose="020F0502020204030204" pitchFamily="34" charset="0"/>
                          <a:cs typeface="Calibri" panose="020F0502020204030204" pitchFamily="34" charset="0"/>
                        </a:rPr>
                        <a:t>Chung et al, AUS, 2021 DOI: DOI: 10.1164/rccm.202108-1912LE  </a:t>
                      </a:r>
                    </a:p>
                  </a:txBody>
                  <a:tcPr/>
                </a:tc>
                <a:tc>
                  <a:txBody>
                    <a:bodyPr/>
                    <a:lstStyle/>
                    <a:p>
                      <a:r>
                        <a:rPr lang="en-US" sz="1600" b="1" dirty="0">
                          <a:latin typeface="Calibri" panose="020F0502020204030204" pitchFamily="34" charset="0"/>
                          <a:cs typeface="Calibri" panose="020F0502020204030204" pitchFamily="34" charset="0"/>
                        </a:rPr>
                        <a:t>Identified by initial ABG PaCO2 over 45, excluded iatrogenic causes/sedation.</a:t>
                      </a:r>
                    </a:p>
                  </a:txBody>
                  <a:tcPr/>
                </a:tc>
                <a:tc>
                  <a:txBody>
                    <a:bodyPr/>
                    <a:lstStyle/>
                    <a:p>
                      <a:r>
                        <a:rPr lang="en-US" sz="1600" dirty="0">
                          <a:latin typeface="Calibri" panose="020F0502020204030204" pitchFamily="34" charset="0"/>
                          <a:cs typeface="Calibri" panose="020F0502020204030204" pitchFamily="34" charset="0"/>
                        </a:rPr>
                        <a:t>What is the population prevalence of hypercapnia from any cause? Also, subsequent publication evaluating comorbidity prevalence.</a:t>
                      </a:r>
                    </a:p>
                  </a:txBody>
                  <a:tcPr/>
                </a:tc>
                <a:extLst>
                  <a:ext uri="{0D108BD9-81ED-4DB2-BD59-A6C34878D82A}">
                    <a16:rowId xmlns:a16="http://schemas.microsoft.com/office/drawing/2014/main" val="3234624081"/>
                  </a:ext>
                </a:extLst>
              </a:tr>
              <a:tr h="1314964">
                <a:tc>
                  <a:txBody>
                    <a:bodyPr/>
                    <a:lstStyle/>
                    <a:p>
                      <a:r>
                        <a:rPr lang="en-US" sz="1600" dirty="0" err="1">
                          <a:latin typeface="Calibri" panose="020F0502020204030204" pitchFamily="34" charset="0"/>
                          <a:cs typeface="Calibri" panose="020F0502020204030204" pitchFamily="34" charset="0"/>
                        </a:rPr>
                        <a:t>Vonderbank</a:t>
                      </a:r>
                      <a:r>
                        <a:rPr lang="en-US" sz="1600" dirty="0">
                          <a:latin typeface="Calibri" panose="020F0502020204030204" pitchFamily="34" charset="0"/>
                          <a:cs typeface="Calibri" panose="020F0502020204030204" pitchFamily="34" charset="0"/>
                        </a:rPr>
                        <a:t> et al 2020.  Germany</a:t>
                      </a:r>
                    </a:p>
                    <a:p>
                      <a:r>
                        <a:rPr lang="en-US" sz="1600" dirty="0">
                          <a:latin typeface="Calibri" panose="020F0502020204030204" pitchFamily="34" charset="0"/>
                          <a:cs typeface="Calibri" panose="020F0502020204030204" pitchFamily="34" charset="0"/>
                          <a:hlinkClick r:id="rId4"/>
                        </a:rPr>
                        <a:t>DOI: 10.2147%2FOAEM.S242075</a:t>
                      </a:r>
                      <a:r>
                        <a:rPr lang="en-US" sz="1600" dirty="0">
                          <a:latin typeface="Calibri" panose="020F0502020204030204" pitchFamily="34" charset="0"/>
                          <a:cs typeface="Calibri" panose="020F0502020204030204" pitchFamily="34" charset="0"/>
                        </a:rPr>
                        <a:t> </a:t>
                      </a:r>
                    </a:p>
                  </a:txBody>
                  <a:tcPr/>
                </a:tc>
                <a:tc>
                  <a:txBody>
                    <a:bodyPr/>
                    <a:lstStyle/>
                    <a:p>
                      <a:r>
                        <a:rPr lang="en-US" sz="1600" dirty="0">
                          <a:latin typeface="Calibri" panose="020F0502020204030204" pitchFamily="34" charset="0"/>
                          <a:cs typeface="Calibri" panose="020F0502020204030204" pitchFamily="34" charset="0"/>
                        </a:rPr>
                        <a:t>All patients with dyspnea or </a:t>
                      </a:r>
                      <a:r>
                        <a:rPr lang="en-US" sz="1600" dirty="0" err="1">
                          <a:latin typeface="Calibri" panose="020F0502020204030204" pitchFamily="34" charset="0"/>
                          <a:cs typeface="Calibri" panose="020F0502020204030204" pitchFamily="34" charset="0"/>
                        </a:rPr>
                        <a:t>pulm</a:t>
                      </a:r>
                      <a:r>
                        <a:rPr lang="en-US" sz="1600" dirty="0">
                          <a:latin typeface="Calibri" panose="020F0502020204030204" pitchFamily="34" charset="0"/>
                          <a:cs typeface="Calibri" panose="020F0502020204030204" pitchFamily="34" charset="0"/>
                        </a:rPr>
                        <a:t> disease admitted to hospital received capillary blood gas (some screening with VBG) ; PaCO2 45 mmHg. </a:t>
                      </a:r>
                    </a:p>
                  </a:txBody>
                  <a:tcPr/>
                </a:tc>
                <a:tc>
                  <a:txBody>
                    <a:bodyPr/>
                    <a:lstStyle/>
                    <a:p>
                      <a:r>
                        <a:rPr lang="en-US" sz="1600" dirty="0">
                          <a:latin typeface="Calibri" panose="020F0502020204030204" pitchFamily="34" charset="0"/>
                          <a:cs typeface="Calibri" panose="020F0502020204030204" pitchFamily="34" charset="0"/>
                        </a:rPr>
                        <a:t>Is hypercapnia predictive of mortality at a specialty hospital?</a:t>
                      </a:r>
                    </a:p>
                  </a:txBody>
                  <a:tcPr/>
                </a:tc>
                <a:extLst>
                  <a:ext uri="{0D108BD9-81ED-4DB2-BD59-A6C34878D82A}">
                    <a16:rowId xmlns:a16="http://schemas.microsoft.com/office/drawing/2014/main" val="1149619554"/>
                  </a:ext>
                </a:extLst>
              </a:tr>
            </a:tbl>
          </a:graphicData>
        </a:graphic>
      </p:graphicFrame>
      <p:sp>
        <p:nvSpPr>
          <p:cNvPr id="3" name="TextBox 2">
            <a:extLst>
              <a:ext uri="{FF2B5EF4-FFF2-40B4-BE49-F238E27FC236}">
                <a16:creationId xmlns:a16="http://schemas.microsoft.com/office/drawing/2014/main" id="{A32B57FF-6201-601C-2630-A9AD1CDF4158}"/>
              </a:ext>
            </a:extLst>
          </p:cNvPr>
          <p:cNvSpPr txBox="1"/>
          <p:nvPr/>
        </p:nvSpPr>
        <p:spPr>
          <a:xfrm>
            <a:off x="577849" y="338667"/>
            <a:ext cx="8701618" cy="1754326"/>
          </a:xfrm>
          <a:prstGeom prst="rect">
            <a:avLst/>
          </a:prstGeom>
          <a:noFill/>
        </p:spPr>
        <p:txBody>
          <a:bodyPr wrap="square" rtlCol="0">
            <a:spAutoFit/>
          </a:bodyPr>
          <a:lstStyle/>
          <a:p>
            <a:r>
              <a:rPr lang="en-US" dirty="0"/>
              <a:t>Mini-Systematic Review: (Reviewed in </a:t>
            </a:r>
            <a:r>
              <a:rPr lang="en-US" dirty="0" err="1"/>
              <a:t>singlicate</a:t>
            </a:r>
            <a:r>
              <a:rPr lang="en-US" dirty="0"/>
              <a:t>) </a:t>
            </a:r>
          </a:p>
          <a:p>
            <a:pPr marL="285750" indent="-285750">
              <a:buFont typeface="Arial" panose="020B0604020202020204" pitchFamily="34" charset="0"/>
              <a:buChar char="•"/>
            </a:pPr>
            <a:r>
              <a:rPr lang="en-US" dirty="0"/>
              <a:t>EMBASE search for human cohort studies: “hypercapnic respiratory failure” “</a:t>
            </a:r>
            <a:r>
              <a:rPr lang="en-US" dirty="0" err="1"/>
              <a:t>hypercarbic</a:t>
            </a:r>
            <a:r>
              <a:rPr lang="en-US" dirty="0"/>
              <a:t> respiratory failure” “hypoventilation” “respiratory acidosis” and all EMTREE subtypes. </a:t>
            </a:r>
          </a:p>
          <a:p>
            <a:pPr marL="285750" indent="-285750">
              <a:buFont typeface="Arial" panose="020B0604020202020204" pitchFamily="34" charset="0"/>
              <a:buChar char="•"/>
            </a:pPr>
            <a:r>
              <a:rPr lang="en-US" dirty="0"/>
              <a:t>AS Review – AI-assisted systematic review </a:t>
            </a:r>
          </a:p>
          <a:p>
            <a:r>
              <a:rPr lang="en-US" dirty="0"/>
              <a:t>9455 → 10 studies evaluating prevalence, comorbidity profile, post-discharge prognosis discharge of patients with hypercapnic respiratory failure</a:t>
            </a:r>
          </a:p>
        </p:txBody>
      </p:sp>
      <p:pic>
        <p:nvPicPr>
          <p:cNvPr id="6" name="Picture 5">
            <a:extLst>
              <a:ext uri="{FF2B5EF4-FFF2-40B4-BE49-F238E27FC236}">
                <a16:creationId xmlns:a16="http://schemas.microsoft.com/office/drawing/2014/main" id="{1AE10422-0223-90F1-A2F1-AE5F5BCEDEB8}"/>
              </a:ext>
            </a:extLst>
          </p:cNvPr>
          <p:cNvPicPr>
            <a:picLocks noChangeAspect="1"/>
          </p:cNvPicPr>
          <p:nvPr/>
        </p:nvPicPr>
        <p:blipFill>
          <a:blip r:embed="rId5"/>
          <a:stretch>
            <a:fillRect/>
          </a:stretch>
        </p:blipFill>
        <p:spPr>
          <a:xfrm>
            <a:off x="9702800" y="169334"/>
            <a:ext cx="2062415" cy="791634"/>
          </a:xfrm>
          <a:prstGeom prst="rect">
            <a:avLst/>
          </a:prstGeom>
        </p:spPr>
      </p:pic>
      <p:sp>
        <p:nvSpPr>
          <p:cNvPr id="8" name="TextBox 7">
            <a:extLst>
              <a:ext uri="{FF2B5EF4-FFF2-40B4-BE49-F238E27FC236}">
                <a16:creationId xmlns:a16="http://schemas.microsoft.com/office/drawing/2014/main" id="{B3CEE4C1-E0FD-529D-5962-981E8D973200}"/>
              </a:ext>
            </a:extLst>
          </p:cNvPr>
          <p:cNvSpPr txBox="1"/>
          <p:nvPr/>
        </p:nvSpPr>
        <p:spPr>
          <a:xfrm>
            <a:off x="9702800" y="1014593"/>
            <a:ext cx="2489200" cy="1200329"/>
          </a:xfrm>
          <a:prstGeom prst="rect">
            <a:avLst/>
          </a:prstGeom>
          <a:noFill/>
        </p:spPr>
        <p:txBody>
          <a:bodyPr wrap="square">
            <a:spAutoFit/>
          </a:bodyPr>
          <a:lstStyle/>
          <a:p>
            <a:r>
              <a:rPr lang="en-US" sz="1200" b="0" i="0" dirty="0">
                <a:solidFill>
                  <a:srgbClr val="222222"/>
                </a:solidFill>
                <a:effectLst/>
                <a:latin typeface="+mj-lt"/>
              </a:rPr>
              <a:t>van de </a:t>
            </a:r>
            <a:r>
              <a:rPr lang="en-US" sz="1200" b="0" i="0" dirty="0" err="1">
                <a:solidFill>
                  <a:srgbClr val="222222"/>
                </a:solidFill>
                <a:effectLst/>
                <a:latin typeface="+mj-lt"/>
              </a:rPr>
              <a:t>Schoot</a:t>
            </a:r>
            <a:r>
              <a:rPr lang="en-US" sz="1200" b="0" i="0" dirty="0">
                <a:solidFill>
                  <a:srgbClr val="222222"/>
                </a:solidFill>
                <a:effectLst/>
                <a:latin typeface="+mj-lt"/>
              </a:rPr>
              <a:t>, R. </a:t>
            </a:r>
            <a:r>
              <a:rPr lang="en-US" sz="1200" b="0" i="1" dirty="0">
                <a:solidFill>
                  <a:srgbClr val="222222"/>
                </a:solidFill>
                <a:effectLst/>
                <a:latin typeface="+mj-lt"/>
              </a:rPr>
              <a:t>et al.</a:t>
            </a:r>
            <a:r>
              <a:rPr lang="en-US" sz="1200" b="0" i="0" dirty="0">
                <a:solidFill>
                  <a:srgbClr val="222222"/>
                </a:solidFill>
                <a:effectLst/>
                <a:latin typeface="+mj-lt"/>
              </a:rPr>
              <a:t> An open source machine learning framework for efficient and transparent systematic reviews. </a:t>
            </a:r>
          </a:p>
          <a:p>
            <a:r>
              <a:rPr lang="en-US" sz="1200" b="0" i="1" dirty="0">
                <a:solidFill>
                  <a:srgbClr val="222222"/>
                </a:solidFill>
                <a:effectLst/>
                <a:latin typeface="+mj-lt"/>
              </a:rPr>
              <a:t>Nat Mach </a:t>
            </a:r>
            <a:r>
              <a:rPr lang="en-US" sz="1200" b="0" i="1" dirty="0" err="1">
                <a:solidFill>
                  <a:srgbClr val="222222"/>
                </a:solidFill>
                <a:effectLst/>
                <a:latin typeface="+mj-lt"/>
              </a:rPr>
              <a:t>Intell</a:t>
            </a:r>
            <a:r>
              <a:rPr lang="en-US" sz="1200" b="0" i="0" dirty="0">
                <a:solidFill>
                  <a:srgbClr val="222222"/>
                </a:solidFill>
                <a:effectLst/>
                <a:latin typeface="+mj-lt"/>
              </a:rPr>
              <a:t> </a:t>
            </a:r>
          </a:p>
          <a:p>
            <a:r>
              <a:rPr lang="en-US" sz="1200" b="0" i="0" dirty="0">
                <a:solidFill>
                  <a:srgbClr val="222222"/>
                </a:solidFill>
                <a:effectLst/>
                <a:latin typeface="+mj-lt"/>
              </a:rPr>
              <a:t>DOI:10.1038/s42256-020-00287-7</a:t>
            </a:r>
            <a:endParaRPr lang="en-US" sz="1200" dirty="0">
              <a:latin typeface="+mj-lt"/>
            </a:endParaRPr>
          </a:p>
        </p:txBody>
      </p:sp>
    </p:spTree>
    <p:extLst>
      <p:ext uri="{BB962C8B-B14F-4D97-AF65-F5344CB8AC3E}">
        <p14:creationId xmlns:p14="http://schemas.microsoft.com/office/powerpoint/2010/main" val="1519181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16E5E14-58E6-7507-F2C7-2943EDC54166}"/>
              </a:ext>
            </a:extLst>
          </p:cNvPr>
          <p:cNvGraphicFramePr>
            <a:graphicFrameLocks noGrp="1"/>
          </p:cNvGraphicFramePr>
          <p:nvPr>
            <p:ph idx="1"/>
          </p:nvPr>
        </p:nvGraphicFramePr>
        <p:xfrm>
          <a:off x="838200" y="2016655"/>
          <a:ext cx="10515600" cy="3383280"/>
        </p:xfrm>
        <a:graphic>
          <a:graphicData uri="http://schemas.openxmlformats.org/drawingml/2006/table">
            <a:tbl>
              <a:tblPr firstRow="1" bandRow="1">
                <a:tableStyleId>{0505E3EF-67EA-436B-97B2-0124C06EBD24}</a:tableStyleId>
              </a:tblPr>
              <a:tblGrid>
                <a:gridCol w="3505200">
                  <a:extLst>
                    <a:ext uri="{9D8B030D-6E8A-4147-A177-3AD203B41FA5}">
                      <a16:colId xmlns:a16="http://schemas.microsoft.com/office/drawing/2014/main" val="3765022597"/>
                    </a:ext>
                  </a:extLst>
                </a:gridCol>
                <a:gridCol w="3505200">
                  <a:extLst>
                    <a:ext uri="{9D8B030D-6E8A-4147-A177-3AD203B41FA5}">
                      <a16:colId xmlns:a16="http://schemas.microsoft.com/office/drawing/2014/main" val="736543941"/>
                    </a:ext>
                  </a:extLst>
                </a:gridCol>
                <a:gridCol w="3505200">
                  <a:extLst>
                    <a:ext uri="{9D8B030D-6E8A-4147-A177-3AD203B41FA5}">
                      <a16:colId xmlns:a16="http://schemas.microsoft.com/office/drawing/2014/main" val="2195277550"/>
                    </a:ext>
                  </a:extLst>
                </a:gridCol>
              </a:tblGrid>
              <a:tr h="218545">
                <a:tc gridSpan="3">
                  <a:txBody>
                    <a:bodyPr/>
                    <a:lstStyle/>
                    <a:p>
                      <a:pPr algn="ctr"/>
                      <a:r>
                        <a:rPr lang="en-US" sz="1600" dirty="0">
                          <a:latin typeface="Calibri" panose="020F0502020204030204" pitchFamily="34" charset="0"/>
                          <a:cs typeface="Calibri" panose="020F0502020204030204" pitchFamily="34" charset="0"/>
                        </a:rPr>
                        <a:t>Prevalence of OSA </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29813331"/>
                  </a:ext>
                </a:extLst>
              </a:tr>
              <a:tr h="305130">
                <a:tc>
                  <a:txBody>
                    <a:bodyPr/>
                    <a:lstStyle/>
                    <a:p>
                      <a:r>
                        <a:rPr lang="en-US" sz="1600" b="1" dirty="0"/>
                        <a:t>Study</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Definition Used</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Aim</a:t>
                      </a:r>
                      <a:endParaRPr lang="en-US" sz="16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31706737"/>
                  </a:ext>
                </a:extLst>
              </a:tr>
              <a:tr h="598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Thille</a:t>
                      </a:r>
                      <a:r>
                        <a:rPr lang="en-US" sz="1600" dirty="0"/>
                        <a:t> et al 2018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DOI: 10.1007/s00134-017-4998-3  </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ICU; pH&lt;7.35 &amp; PaCO2 45+; treated with NIV or IMV; survivors</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What is the prevalence of undiagnosed OSA among survivors of Hypercapnic RF?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87245178"/>
                  </a:ext>
                </a:extLst>
              </a:tr>
              <a:tr h="74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Ouanes-Besbes</a:t>
                      </a:r>
                      <a:r>
                        <a:rPr lang="en-US" sz="1600" dirty="0"/>
                        <a:t> et al. 2021, Tunisia  </a:t>
                      </a:r>
                      <a:r>
                        <a:rPr lang="en-US" sz="1600" b="0" u="sng" strike="noStrike" dirty="0">
                          <a:solidFill>
                            <a:srgbClr val="0563C1"/>
                          </a:solidFill>
                          <a:effectLst/>
                          <a:hlinkClick r:id="rId3"/>
                        </a:rPr>
                        <a:t>PubMed: 33171053</a:t>
                      </a:r>
                      <a:r>
                        <a:rPr lang="en-US" sz="1600" dirty="0"/>
                        <a:t> </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Admitted to ICU 2015-2018, PaCO2 &gt; 45mmHg, pH &lt; 7.35. No prior OSA syndrome diagnosis.</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What is the prevalence of undiagnosed OSA among survivors of Hypercapnic RF?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34624081"/>
                  </a:ext>
                </a:extLst>
              </a:tr>
              <a:tr h="914302">
                <a:tc>
                  <a:txBody>
                    <a:bodyPr/>
                    <a:lstStyle/>
                    <a:p>
                      <a:r>
                        <a:rPr lang="en-US" sz="1600" dirty="0"/>
                        <a:t>Adler et al. 2017, Switzerland </a:t>
                      </a:r>
                    </a:p>
                    <a:p>
                      <a:r>
                        <a:rPr lang="en-US" sz="1600" dirty="0"/>
                        <a:t>DOI: 10.1164/rccm.201608-1666OC</a:t>
                      </a:r>
                      <a:endParaRPr lang="en-US" sz="1600" dirty="0">
                        <a:latin typeface="Calibri" panose="020F0502020204030204" pitchFamily="34" charset="0"/>
                        <a:cs typeface="Calibri" panose="020F0502020204030204" pitchFamily="34" charset="0"/>
                      </a:endParaRPr>
                    </a:p>
                  </a:txBody>
                  <a:tcPr/>
                </a:tc>
                <a:tc>
                  <a:txBody>
                    <a:bodyPr/>
                    <a:lstStyle/>
                    <a:p>
                      <a:r>
                        <a:rPr lang="en-US" sz="1600" b="1" dirty="0"/>
                        <a:t>Recruited at ICU discharge after surviving: primary admission for Resp failure, PaCO2 &gt; 47.5 mmHg and requiring NIV or IMV</a:t>
                      </a:r>
                      <a:endParaRPr lang="en-US" sz="1600" b="1" dirty="0">
                        <a:latin typeface="Calibri" panose="020F0502020204030204" pitchFamily="34" charset="0"/>
                        <a:cs typeface="Calibri" panose="020F0502020204030204" pitchFamily="34" charset="0"/>
                      </a:endParaRPr>
                    </a:p>
                  </a:txBody>
                  <a:tcPr/>
                </a:tc>
                <a:tc>
                  <a:txBody>
                    <a:bodyPr/>
                    <a:lstStyle/>
                    <a:p>
                      <a:r>
                        <a:rPr lang="en-US" sz="1600" dirty="0"/>
                        <a:t>What is the prevalence of comorbidities, including OSA, among survivors of Hypercapnic RF?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49619554"/>
                  </a:ext>
                </a:extLst>
              </a:tr>
            </a:tbl>
          </a:graphicData>
        </a:graphic>
      </p:graphicFrame>
    </p:spTree>
    <p:extLst>
      <p:ext uri="{BB962C8B-B14F-4D97-AF65-F5344CB8AC3E}">
        <p14:creationId xmlns:p14="http://schemas.microsoft.com/office/powerpoint/2010/main" val="3270219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A8B47E4-E627-22B0-085B-D99DCADAF9F3}"/>
              </a:ext>
            </a:extLst>
          </p:cNvPr>
          <p:cNvGraphicFramePr>
            <a:graphicFrameLocks/>
          </p:cNvGraphicFramePr>
          <p:nvPr/>
        </p:nvGraphicFramePr>
        <p:xfrm>
          <a:off x="563033" y="590021"/>
          <a:ext cx="11065933" cy="5678655"/>
        </p:xfrm>
        <a:graphic>
          <a:graphicData uri="http://schemas.openxmlformats.org/drawingml/2006/table">
            <a:tbl>
              <a:tblPr firstRow="1" bandRow="1">
                <a:tableStyleId>{0505E3EF-67EA-436B-97B2-0124C06EBD24}</a:tableStyleId>
              </a:tblPr>
              <a:tblGrid>
                <a:gridCol w="3711068">
                  <a:extLst>
                    <a:ext uri="{9D8B030D-6E8A-4147-A177-3AD203B41FA5}">
                      <a16:colId xmlns:a16="http://schemas.microsoft.com/office/drawing/2014/main" val="3765022597"/>
                    </a:ext>
                  </a:extLst>
                </a:gridCol>
                <a:gridCol w="3711068">
                  <a:extLst>
                    <a:ext uri="{9D8B030D-6E8A-4147-A177-3AD203B41FA5}">
                      <a16:colId xmlns:a16="http://schemas.microsoft.com/office/drawing/2014/main" val="736543941"/>
                    </a:ext>
                  </a:extLst>
                </a:gridCol>
                <a:gridCol w="3643797">
                  <a:extLst>
                    <a:ext uri="{9D8B030D-6E8A-4147-A177-3AD203B41FA5}">
                      <a16:colId xmlns:a16="http://schemas.microsoft.com/office/drawing/2014/main" val="2195277550"/>
                    </a:ext>
                  </a:extLst>
                </a:gridCol>
              </a:tblGrid>
              <a:tr h="307445">
                <a:tc gridSpan="3">
                  <a:txBody>
                    <a:bodyPr/>
                    <a:lstStyle/>
                    <a:p>
                      <a:pPr algn="ctr"/>
                      <a:r>
                        <a:rPr lang="en-US" sz="1600" dirty="0">
                          <a:latin typeface="Calibri" panose="020F0502020204030204" pitchFamily="34" charset="0"/>
                          <a:cs typeface="Calibri" panose="020F0502020204030204" pitchFamily="34" charset="0"/>
                        </a:rPr>
                        <a:t>Evaluation of Subgroup by Compensation Status</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66288972"/>
                  </a:ext>
                </a:extLst>
              </a:tr>
              <a:tr h="307445">
                <a:tc>
                  <a:txBody>
                    <a:bodyPr/>
                    <a:lstStyle/>
                    <a:p>
                      <a:r>
                        <a:rPr lang="en-US" sz="1600" b="1" dirty="0"/>
                        <a:t>Study</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Definition Used</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Aim</a:t>
                      </a:r>
                      <a:endParaRPr lang="en-US" sz="16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31706737"/>
                  </a:ext>
                </a:extLst>
              </a:tr>
              <a:tr h="298017">
                <a:tc gridSpan="3">
                  <a:txBody>
                    <a:bodyPr/>
                    <a:lstStyle/>
                    <a:p>
                      <a:r>
                        <a:rPr lang="en-US" sz="1600" dirty="0">
                          <a:latin typeface="Calibri" panose="020F0502020204030204" pitchFamily="34" charset="0"/>
                          <a:cs typeface="Calibri" panose="020F0502020204030204" pitchFamily="34" charset="0"/>
                        </a:rPr>
                        <a:t>Compensated Hypercapnia</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73322878"/>
                  </a:ext>
                </a:extLst>
              </a:tr>
              <a:tr h="762879">
                <a:tc>
                  <a:txBody>
                    <a:bodyPr/>
                    <a:lstStyle/>
                    <a:p>
                      <a:r>
                        <a:rPr lang="en-US" sz="1600" dirty="0">
                          <a:latin typeface="Calibri" panose="020F0502020204030204" pitchFamily="34" charset="0"/>
                          <a:cs typeface="Calibri" panose="020F0502020204030204" pitchFamily="34" charset="0"/>
                        </a:rPr>
                        <a:t>Wilson et al., 2021. USA (Michigan) </a:t>
                      </a:r>
                    </a:p>
                    <a:p>
                      <a:r>
                        <a:rPr lang="en-US" sz="1600" dirty="0">
                          <a:latin typeface="Calibri" panose="020F0502020204030204" pitchFamily="34" charset="0"/>
                          <a:cs typeface="Calibri" panose="020F0502020204030204" pitchFamily="34" charset="0"/>
                        </a:rPr>
                        <a:t>PubMed: 33951397</a:t>
                      </a:r>
                    </a:p>
                  </a:txBody>
                  <a:tcPr/>
                </a:tc>
                <a:tc>
                  <a:txBody>
                    <a:bodyPr/>
                    <a:lstStyle/>
                    <a:p>
                      <a:r>
                        <a:rPr lang="en-US" sz="1600" dirty="0">
                          <a:latin typeface="Calibri" panose="020F0502020204030204" pitchFamily="34" charset="0"/>
                          <a:cs typeface="Calibri" panose="020F0502020204030204" pitchFamily="34" charset="0"/>
                        </a:rPr>
                        <a:t>18+, hospitalized w/ ABG showing CO2 over 45 and pH 7.35-7.45</a:t>
                      </a:r>
                    </a:p>
                  </a:txBody>
                  <a:tcPr/>
                </a:tc>
                <a:tc>
                  <a:txBody>
                    <a:bodyPr/>
                    <a:lstStyle/>
                    <a:p>
                      <a:r>
                        <a:rPr lang="en-US" sz="1600" dirty="0">
                          <a:latin typeface="Calibri" panose="020F0502020204030204" pitchFamily="34" charset="0"/>
                          <a:cs typeface="Calibri" panose="020F0502020204030204" pitchFamily="34" charset="0"/>
                        </a:rPr>
                        <a:t>Prognostic Significance of Compensated Hypercapnia</a:t>
                      </a:r>
                    </a:p>
                  </a:txBody>
                  <a:tcPr/>
                </a:tc>
                <a:extLst>
                  <a:ext uri="{0D108BD9-81ED-4DB2-BD59-A6C34878D82A}">
                    <a16:rowId xmlns:a16="http://schemas.microsoft.com/office/drawing/2014/main" val="687245178"/>
                  </a:ext>
                </a:extLst>
              </a:tr>
              <a:tr h="638460">
                <a:tc>
                  <a:txBody>
                    <a:bodyPr/>
                    <a:lstStyle/>
                    <a:p>
                      <a:r>
                        <a:rPr lang="en-US" sz="1600" dirty="0">
                          <a:latin typeface="Calibri" panose="020F0502020204030204" pitchFamily="34" charset="0"/>
                          <a:cs typeface="Calibri" panose="020F0502020204030204" pitchFamily="34" charset="0"/>
                        </a:rPr>
                        <a:t>Bulbul et al. 2014. Turkey. </a:t>
                      </a:r>
                    </a:p>
                    <a:p>
                      <a:r>
                        <a:rPr lang="en-US" sz="1600" b="0" i="0" kern="1200" dirty="0" err="1">
                          <a:solidFill>
                            <a:schemeClr val="tx1"/>
                          </a:solidFill>
                          <a:effectLst/>
                          <a:latin typeface="Calibri" panose="020F0502020204030204" pitchFamily="34" charset="0"/>
                          <a:ea typeface="+mn-ea"/>
                          <a:cs typeface="Calibri" panose="020F0502020204030204" pitchFamily="34" charset="0"/>
                        </a:rPr>
                        <a:t>doi</a:t>
                      </a:r>
                      <a:r>
                        <a:rPr lang="en-US" sz="1600" b="0" i="0" kern="1200" dirty="0">
                          <a:solidFill>
                            <a:schemeClr val="tx1"/>
                          </a:solidFill>
                          <a:effectLst/>
                          <a:latin typeface="Calibri" panose="020F0502020204030204" pitchFamily="34" charset="0"/>
                          <a:ea typeface="+mn-ea"/>
                          <a:cs typeface="Calibri" panose="020F0502020204030204" pitchFamily="34" charset="0"/>
                        </a:rPr>
                        <a:t>: </a:t>
                      </a:r>
                      <a:r>
                        <a:rPr lang="en-US" sz="1600" b="0" i="0" u="sng" kern="1200" dirty="0">
                          <a:solidFill>
                            <a:schemeClr val="tx1"/>
                          </a:solidFill>
                          <a:effectLst/>
                          <a:latin typeface="Calibri" panose="020F0502020204030204" pitchFamily="34" charset="0"/>
                          <a:ea typeface="+mn-ea"/>
                          <a:cs typeface="Calibri" panose="020F0502020204030204" pitchFamily="34" charset="0"/>
                          <a:hlinkClick r:id="rId3"/>
                        </a:rPr>
                        <a:t>10.4103/1817-1737.128851</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latin typeface="Calibri" panose="020F0502020204030204" pitchFamily="34" charset="0"/>
                          <a:cs typeface="Calibri" panose="020F0502020204030204" pitchFamily="34" charset="0"/>
                        </a:rPr>
                        <a:t>Hospitalized adults with PaCO2 over 45, no acidosis, and breathing room air</a:t>
                      </a:r>
                    </a:p>
                  </a:txBody>
                  <a:tcPr/>
                </a:tc>
                <a:tc>
                  <a:txBody>
                    <a:bodyPr/>
                    <a:lstStyle/>
                    <a:p>
                      <a:r>
                        <a:rPr lang="en-US" sz="1600" dirty="0">
                          <a:latin typeface="Calibri" panose="020F0502020204030204" pitchFamily="34" charset="0"/>
                          <a:cs typeface="Calibri" panose="020F0502020204030204" pitchFamily="34" charset="0"/>
                        </a:rPr>
                        <a:t>What comorbidities occur with inpatient, compensated hypoventilation</a:t>
                      </a:r>
                    </a:p>
                  </a:txBody>
                  <a:tcPr/>
                </a:tc>
                <a:extLst>
                  <a:ext uri="{0D108BD9-81ED-4DB2-BD59-A6C34878D82A}">
                    <a16:rowId xmlns:a16="http://schemas.microsoft.com/office/drawing/2014/main" val="574526457"/>
                  </a:ext>
                </a:extLst>
              </a:tr>
              <a:tr h="1381716">
                <a:tc>
                  <a:txBody>
                    <a:bodyPr/>
                    <a:lstStyle/>
                    <a:p>
                      <a:r>
                        <a:rPr lang="en-US" sz="1600" dirty="0" err="1">
                          <a:latin typeface="Calibri" panose="020F0502020204030204" pitchFamily="34" charset="0"/>
                          <a:cs typeface="Calibri" panose="020F0502020204030204" pitchFamily="34" charset="0"/>
                        </a:rPr>
                        <a:t>Marik</a:t>
                      </a:r>
                      <a:r>
                        <a:rPr lang="en-US" sz="1600" dirty="0">
                          <a:latin typeface="Calibri" panose="020F0502020204030204" pitchFamily="34" charset="0"/>
                          <a:cs typeface="Calibri" panose="020F0502020204030204" pitchFamily="34" charset="0"/>
                        </a:rPr>
                        <a:t> 2016. USA (Virginia)</a:t>
                      </a:r>
                    </a:p>
                    <a:p>
                      <a:r>
                        <a:rPr lang="en-US" sz="1600" dirty="0">
                          <a:latin typeface="Calibri" panose="020F0502020204030204" pitchFamily="34" charset="0"/>
                          <a:cs typeface="Calibri" panose="020F0502020204030204" pitchFamily="34" charset="0"/>
                        </a:rPr>
                        <a:t>DOI: 10.1002/osp4.27</a:t>
                      </a:r>
                    </a:p>
                  </a:txBody>
                  <a:tcPr/>
                </a:tc>
                <a:tc>
                  <a:txBody>
                    <a:bodyPr/>
                    <a:lstStyle/>
                    <a:p>
                      <a:r>
                        <a:rPr lang="en-US" sz="1600" dirty="0">
                          <a:latin typeface="Calibri" panose="020F0502020204030204" pitchFamily="34" charset="0"/>
                          <a:cs typeface="Calibri" panose="020F0502020204030204" pitchFamily="34" charset="0"/>
                        </a:rPr>
                        <a:t>Age 18-90; BMI ≥ 40 kg m</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daytime PaCO2 &gt; 45 mmHg, admission HCO3 &gt; 28 </a:t>
                      </a:r>
                      <a:r>
                        <a:rPr lang="en-US" sz="1600" dirty="0" err="1">
                          <a:latin typeface="Calibri" panose="020F0502020204030204" pitchFamily="34" charset="0"/>
                          <a:cs typeface="Calibri" panose="020F0502020204030204" pitchFamily="34" charset="0"/>
                        </a:rPr>
                        <a:t>mEq</a:t>
                      </a:r>
                      <a:r>
                        <a:rPr lang="en-US" sz="1600" dirty="0">
                          <a:latin typeface="Calibri" panose="020F0502020204030204" pitchFamily="34" charset="0"/>
                          <a:cs typeface="Calibri" panose="020F0502020204030204" pitchFamily="34" charset="0"/>
                        </a:rPr>
                        <a:t> L</a:t>
                      </a:r>
                      <a:r>
                        <a:rPr lang="en-US" sz="1600" baseline="300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 </a:t>
                      </a:r>
                    </a:p>
                    <a:p>
                      <a:r>
                        <a:rPr lang="en-US" sz="1600" dirty="0">
                          <a:latin typeface="Calibri" panose="020F0502020204030204" pitchFamily="34" charset="0"/>
                          <a:cs typeface="Calibri" panose="020F0502020204030204" pitchFamily="34" charset="0"/>
                        </a:rPr>
                        <a:t>Excluded: intrinsic lung disease; thoracic MSK/NMD; 20+ pack year smoking, COPD</a:t>
                      </a:r>
                    </a:p>
                  </a:txBody>
                  <a:tcPr/>
                </a:tc>
                <a:tc>
                  <a:txBody>
                    <a:bodyPr/>
                    <a:lstStyle/>
                    <a:p>
                      <a:r>
                        <a:rPr lang="en-US" sz="1600" dirty="0">
                          <a:latin typeface="Calibri" panose="020F0502020204030204" pitchFamily="34" charset="0"/>
                          <a:cs typeface="Calibri" panose="020F0502020204030204" pitchFamily="34" charset="0"/>
                        </a:rPr>
                        <a:t>What is the prevalence of undiagnosed Obesity Hypoventilation among hospitalized adults?</a:t>
                      </a:r>
                    </a:p>
                  </a:txBody>
                  <a:tcPr/>
                </a:tc>
                <a:extLst>
                  <a:ext uri="{0D108BD9-81ED-4DB2-BD59-A6C34878D82A}">
                    <a16:rowId xmlns:a16="http://schemas.microsoft.com/office/drawing/2014/main" val="1149619554"/>
                  </a:ext>
                </a:extLst>
              </a:tr>
              <a:tr h="308088">
                <a:tc gridSpan="3">
                  <a:txBody>
                    <a:bodyPr/>
                    <a:lstStyle/>
                    <a:p>
                      <a:r>
                        <a:rPr lang="en-US" sz="1600" dirty="0">
                          <a:latin typeface="Calibri" panose="020F0502020204030204" pitchFamily="34" charset="0"/>
                          <a:cs typeface="Calibri" panose="020F0502020204030204" pitchFamily="34" charset="0"/>
                        </a:rPr>
                        <a:t>Respiratory Acidosis</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56568617"/>
                  </a:ext>
                </a:extLst>
              </a:tr>
              <a:tr h="1381716">
                <a:tc>
                  <a:txBody>
                    <a:bodyPr/>
                    <a:lstStyle/>
                    <a:p>
                      <a:r>
                        <a:rPr lang="en-US" sz="1600" dirty="0" err="1">
                          <a:latin typeface="Calibri" panose="020F0502020204030204" pitchFamily="34" charset="0"/>
                          <a:cs typeface="Calibri" panose="020F0502020204030204" pitchFamily="34" charset="0"/>
                        </a:rPr>
                        <a:t>Cavalot</a:t>
                      </a:r>
                      <a:r>
                        <a:rPr lang="en-US" sz="1600" dirty="0">
                          <a:latin typeface="Calibri" panose="020F0502020204030204" pitchFamily="34" charset="0"/>
                          <a:cs typeface="Calibri" panose="020F0502020204030204" pitchFamily="34" charset="0"/>
                        </a:rPr>
                        <a:t> et al 2021, Toronto </a:t>
                      </a:r>
                      <a:r>
                        <a:rPr lang="en-US" sz="1600" dirty="0">
                          <a:latin typeface="Calibri" panose="020F0502020204030204" pitchFamily="34" charset="0"/>
                          <a:cs typeface="Calibri" panose="020F0502020204030204" pitchFamily="34" charset="0"/>
                          <a:hlinkClick r:id="rId4"/>
                        </a:rPr>
                        <a:t>DOI: 10.1080/15412555.2021.1990240</a:t>
                      </a:r>
                      <a:r>
                        <a:rPr lang="en-US" sz="1600" dirty="0">
                          <a:latin typeface="Calibri" panose="020F0502020204030204" pitchFamily="34" charset="0"/>
                          <a:cs typeface="Calibri" panose="020F0502020204030204" pitchFamily="34" charset="0"/>
                        </a:rPr>
                        <a:t> </a:t>
                      </a:r>
                    </a:p>
                  </a:txBody>
                  <a:tcPr/>
                </a:tc>
                <a:tc>
                  <a:txBody>
                    <a:bodyPr/>
                    <a:lstStyle/>
                    <a:p>
                      <a:r>
                        <a:rPr lang="en-US" sz="1600" dirty="0">
                          <a:latin typeface="Calibri" panose="020F0502020204030204" pitchFamily="34" charset="0"/>
                          <a:cs typeface="Calibri" panose="020F0502020204030204" pitchFamily="34" charset="0"/>
                        </a:rPr>
                        <a:t>ABG with pH &lt; 7.35 and PaCO2 &gt; 45 mmHg OR VBG pH 7.34 and PvVO2 &gt; 50 mmHg &amp; presence of respiratory symptoms (CEDIS codes). </a:t>
                      </a:r>
                    </a:p>
                    <a:p>
                      <a:r>
                        <a:rPr lang="en-US" sz="1600" dirty="0">
                          <a:latin typeface="Calibri" panose="020F0502020204030204" pitchFamily="34" charset="0"/>
                          <a:cs typeface="Calibri" panose="020F0502020204030204" pitchFamily="34" charset="0"/>
                        </a:rPr>
                        <a:t>Exclude CF, NM </a:t>
                      </a:r>
                      <a:r>
                        <a:rPr lang="en-US" sz="1600" dirty="0" err="1">
                          <a:latin typeface="Calibri" panose="020F0502020204030204" pitchFamily="34" charset="0"/>
                          <a:cs typeface="Calibri" panose="020F0502020204030204" pitchFamily="34" charset="0"/>
                        </a:rPr>
                        <a:t>dz</a:t>
                      </a:r>
                      <a:r>
                        <a:rPr lang="en-US" sz="1600" dirty="0">
                          <a:latin typeface="Calibri" panose="020F0502020204030204" pitchFamily="34" charset="0"/>
                          <a:cs typeface="Calibri" panose="020F0502020204030204" pitchFamily="34" charset="0"/>
                        </a:rPr>
                        <a:t>, ILD, thoracic </a:t>
                      </a:r>
                      <a:r>
                        <a:rPr lang="en-US" sz="1600" dirty="0" err="1">
                          <a:latin typeface="Calibri" panose="020F0502020204030204" pitchFamily="34" charset="0"/>
                          <a:cs typeface="Calibri" panose="020F0502020204030204" pitchFamily="34" charset="0"/>
                        </a:rPr>
                        <a:t>dz</a:t>
                      </a:r>
                      <a:r>
                        <a:rPr lang="en-US" sz="1600" dirty="0">
                          <a:latin typeface="Calibri" panose="020F0502020204030204" pitchFamily="34" charset="0"/>
                          <a:cs typeface="Calibri" panose="020F0502020204030204" pitchFamily="34" charset="0"/>
                        </a:rPr>
                        <a:t>, lung ca, CNS </a:t>
                      </a:r>
                      <a:r>
                        <a:rPr lang="en-US" sz="1600" dirty="0" err="1">
                          <a:latin typeface="Calibri" panose="020F0502020204030204" pitchFamily="34" charset="0"/>
                          <a:cs typeface="Calibri" panose="020F0502020204030204" pitchFamily="34" charset="0"/>
                        </a:rPr>
                        <a:t>dz</a:t>
                      </a:r>
                      <a:r>
                        <a:rPr lang="en-US" sz="1600" dirty="0">
                          <a:latin typeface="Calibri" panose="020F0502020204030204" pitchFamily="34" charset="0"/>
                          <a:cs typeface="Calibri" panose="020F0502020204030204" pitchFamily="34" charset="0"/>
                        </a:rPr>
                        <a:t>, Overdose, or trach</a:t>
                      </a:r>
                    </a:p>
                  </a:txBody>
                  <a:tcPr/>
                </a:tc>
                <a:tc>
                  <a:txBody>
                    <a:bodyPr/>
                    <a:lstStyle/>
                    <a:p>
                      <a:r>
                        <a:rPr lang="en-US" sz="1600" dirty="0">
                          <a:latin typeface="Calibri" panose="020F0502020204030204" pitchFamily="34" charset="0"/>
                          <a:cs typeface="Calibri" panose="020F0502020204030204" pitchFamily="34" charset="0"/>
                        </a:rPr>
                        <a:t>1 year re-admission rate for patients presenting with acute respiratory acidosis</a:t>
                      </a:r>
                    </a:p>
                  </a:txBody>
                  <a:tcPr/>
                </a:tc>
                <a:extLst>
                  <a:ext uri="{0D108BD9-81ED-4DB2-BD59-A6C34878D82A}">
                    <a16:rowId xmlns:a16="http://schemas.microsoft.com/office/drawing/2014/main" val="322471379"/>
                  </a:ext>
                </a:extLst>
              </a:tr>
            </a:tbl>
          </a:graphicData>
        </a:graphic>
      </p:graphicFrame>
    </p:spTree>
    <p:extLst>
      <p:ext uri="{BB962C8B-B14F-4D97-AF65-F5344CB8AC3E}">
        <p14:creationId xmlns:p14="http://schemas.microsoft.com/office/powerpoint/2010/main" val="2169210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215F-F267-A9CA-17E6-5E91B7164B0A}"/>
              </a:ext>
            </a:extLst>
          </p:cNvPr>
          <p:cNvSpPr>
            <a:spLocks noGrp="1"/>
          </p:cNvSpPr>
          <p:nvPr>
            <p:ph type="title"/>
          </p:nvPr>
        </p:nvSpPr>
        <p:spPr/>
        <p:txBody>
          <a:bodyPr/>
          <a:lstStyle/>
          <a:p>
            <a:r>
              <a:rPr lang="en-US" dirty="0"/>
              <a:t>Methods: Data source</a:t>
            </a:r>
          </a:p>
        </p:txBody>
      </p:sp>
      <p:sp>
        <p:nvSpPr>
          <p:cNvPr id="3" name="Content Placeholder 2">
            <a:extLst>
              <a:ext uri="{FF2B5EF4-FFF2-40B4-BE49-F238E27FC236}">
                <a16:creationId xmlns:a16="http://schemas.microsoft.com/office/drawing/2014/main" id="{92DE8814-896A-7790-B8AD-B50E7E56E1ED}"/>
              </a:ext>
            </a:extLst>
          </p:cNvPr>
          <p:cNvSpPr>
            <a:spLocks noGrp="1"/>
          </p:cNvSpPr>
          <p:nvPr>
            <p:ph idx="1"/>
          </p:nvPr>
        </p:nvSpPr>
        <p:spPr>
          <a:xfrm>
            <a:off x="236876" y="3447755"/>
            <a:ext cx="4219015" cy="3321981"/>
          </a:xfrm>
        </p:spPr>
        <p:txBody>
          <a:bodyPr>
            <a:normAutofit fontScale="70000" lnSpcReduction="20000"/>
          </a:bodyPr>
          <a:lstStyle/>
          <a:p>
            <a:r>
              <a:rPr lang="en-US" dirty="0"/>
              <a:t>De-identified, patient-level data (not PHI, though recommended to be treated as such)</a:t>
            </a:r>
          </a:p>
          <a:p>
            <a:r>
              <a:rPr lang="en-US" dirty="0"/>
              <a:t>Federated data from medical center EHRs</a:t>
            </a:r>
          </a:p>
          <a:p>
            <a:pPr lvl="1"/>
            <a:r>
              <a:rPr lang="en-US" dirty="0"/>
              <a:t>80 Healthcare Organizations; mostly (but not exclusively) AMCs</a:t>
            </a:r>
          </a:p>
          <a:p>
            <a:r>
              <a:rPr lang="en-US" dirty="0"/>
              <a:t>80+ </a:t>
            </a:r>
            <a:r>
              <a:rPr lang="en-US" dirty="0" err="1"/>
              <a:t>gb</a:t>
            </a:r>
            <a:r>
              <a:rPr lang="en-US" dirty="0"/>
              <a:t> of data. </a:t>
            </a:r>
          </a:p>
          <a:p>
            <a:pPr lvl="1"/>
            <a:r>
              <a:rPr lang="en-US" dirty="0"/>
              <a:t>1.2 Billion ‘facts’ in medications alone. </a:t>
            </a:r>
          </a:p>
          <a:p>
            <a:pPr lvl="1"/>
            <a:r>
              <a:rPr lang="en-US" dirty="0"/>
              <a:t>Center for High Performance Computing protected environment</a:t>
            </a:r>
          </a:p>
        </p:txBody>
      </p:sp>
      <p:pic>
        <p:nvPicPr>
          <p:cNvPr id="4" name="Picture 3">
            <a:extLst>
              <a:ext uri="{FF2B5EF4-FFF2-40B4-BE49-F238E27FC236}">
                <a16:creationId xmlns:a16="http://schemas.microsoft.com/office/drawing/2014/main" id="{B3FAF27B-9B25-4106-DB9F-4D2D80458496}"/>
              </a:ext>
            </a:extLst>
          </p:cNvPr>
          <p:cNvPicPr>
            <a:picLocks noChangeAspect="1"/>
          </p:cNvPicPr>
          <p:nvPr/>
        </p:nvPicPr>
        <p:blipFill>
          <a:blip r:embed="rId3"/>
          <a:stretch>
            <a:fillRect/>
          </a:stretch>
        </p:blipFill>
        <p:spPr>
          <a:xfrm>
            <a:off x="1085850" y="1539092"/>
            <a:ext cx="4219015" cy="1442867"/>
          </a:xfrm>
          <a:prstGeom prst="rect">
            <a:avLst/>
          </a:prstGeom>
        </p:spPr>
      </p:pic>
      <p:pic>
        <p:nvPicPr>
          <p:cNvPr id="6" name="Picture 5">
            <a:extLst>
              <a:ext uri="{FF2B5EF4-FFF2-40B4-BE49-F238E27FC236}">
                <a16:creationId xmlns:a16="http://schemas.microsoft.com/office/drawing/2014/main" id="{41B11843-FA78-4C25-EFCD-579A42CAFC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2515" y="1428552"/>
            <a:ext cx="6402609" cy="1836043"/>
          </a:xfrm>
          <a:prstGeom prst="rect">
            <a:avLst/>
          </a:prstGeom>
        </p:spPr>
      </p:pic>
      <p:graphicFrame>
        <p:nvGraphicFramePr>
          <p:cNvPr id="7" name="Table 5">
            <a:extLst>
              <a:ext uri="{FF2B5EF4-FFF2-40B4-BE49-F238E27FC236}">
                <a16:creationId xmlns:a16="http://schemas.microsoft.com/office/drawing/2014/main" id="{4D4DE634-DEDC-D99D-3FE3-98A16E81B6CF}"/>
              </a:ext>
            </a:extLst>
          </p:cNvPr>
          <p:cNvGraphicFramePr>
            <a:graphicFrameLocks noGrp="1"/>
          </p:cNvGraphicFramePr>
          <p:nvPr/>
        </p:nvGraphicFramePr>
        <p:xfrm>
          <a:off x="4780372" y="3564256"/>
          <a:ext cx="7174752" cy="2931160"/>
        </p:xfrm>
        <a:graphic>
          <a:graphicData uri="http://schemas.openxmlformats.org/drawingml/2006/table">
            <a:tbl>
              <a:tblPr firstRow="1" bandRow="1">
                <a:tableStyleId>{C083E6E3-FA7D-4D7B-A595-EF9225AFEA82}</a:tableStyleId>
              </a:tblPr>
              <a:tblGrid>
                <a:gridCol w="3587376">
                  <a:extLst>
                    <a:ext uri="{9D8B030D-6E8A-4147-A177-3AD203B41FA5}">
                      <a16:colId xmlns:a16="http://schemas.microsoft.com/office/drawing/2014/main" val="3566131836"/>
                    </a:ext>
                  </a:extLst>
                </a:gridCol>
                <a:gridCol w="3587376">
                  <a:extLst>
                    <a:ext uri="{9D8B030D-6E8A-4147-A177-3AD203B41FA5}">
                      <a16:colId xmlns:a16="http://schemas.microsoft.com/office/drawing/2014/main" val="886369643"/>
                    </a:ext>
                  </a:extLst>
                </a:gridCol>
              </a:tblGrid>
              <a:tr h="370840">
                <a:tc>
                  <a:txBody>
                    <a:bodyPr/>
                    <a:lstStyle/>
                    <a:p>
                      <a:r>
                        <a:rPr lang="en-US" dirty="0"/>
                        <a:t>Data Available</a:t>
                      </a:r>
                    </a:p>
                  </a:txBody>
                  <a:tcPr/>
                </a:tc>
                <a:tc>
                  <a:txBody>
                    <a:bodyPr/>
                    <a:lstStyle/>
                    <a:p>
                      <a:r>
                        <a:rPr lang="en-US" dirty="0"/>
                        <a:t>Data unavailable</a:t>
                      </a:r>
                    </a:p>
                  </a:txBody>
                  <a:tcPr/>
                </a:tc>
                <a:extLst>
                  <a:ext uri="{0D108BD9-81ED-4DB2-BD59-A6C34878D82A}">
                    <a16:rowId xmlns:a16="http://schemas.microsoft.com/office/drawing/2014/main" val="1681914315"/>
                  </a:ext>
                </a:extLst>
              </a:tr>
              <a:tr h="370840">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Demographics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Diagnosis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Medications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Procedures </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Labs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Cancer registry (NAACCR)</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Allergies</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Death Records* (in progress)</a:t>
                      </a:r>
                      <a:endParaRPr lang="en-US" dirty="0"/>
                    </a:p>
                    <a:p>
                      <a:endParaRPr lang="en-US" dirty="0"/>
                    </a:p>
                  </a:txBody>
                  <a:tcPr/>
                </a:tc>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Some notes*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Diagnostic reports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DICOM image objects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Providers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Departments/clinics</a:t>
                      </a:r>
                      <a:endParaRPr lang="en-US" dirty="0"/>
                    </a:p>
                    <a:p>
                      <a:endParaRPr lang="en-US" dirty="0"/>
                    </a:p>
                  </a:txBody>
                  <a:tcPr/>
                </a:tc>
                <a:extLst>
                  <a:ext uri="{0D108BD9-81ED-4DB2-BD59-A6C34878D82A}">
                    <a16:rowId xmlns:a16="http://schemas.microsoft.com/office/drawing/2014/main" val="3420175816"/>
                  </a:ext>
                </a:extLst>
              </a:tr>
            </a:tbl>
          </a:graphicData>
        </a:graphic>
      </p:graphicFrame>
    </p:spTree>
    <p:extLst>
      <p:ext uri="{BB962C8B-B14F-4D97-AF65-F5344CB8AC3E}">
        <p14:creationId xmlns:p14="http://schemas.microsoft.com/office/powerpoint/2010/main" val="1929587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7E0B-F0E1-8954-5C97-FD88421EBC9A}"/>
              </a:ext>
            </a:extLst>
          </p:cNvPr>
          <p:cNvSpPr>
            <a:spLocks noGrp="1"/>
          </p:cNvSpPr>
          <p:nvPr>
            <p:ph type="title"/>
          </p:nvPr>
        </p:nvSpPr>
        <p:spPr>
          <a:xfrm>
            <a:off x="3416798" y="77262"/>
            <a:ext cx="8472257" cy="1325563"/>
          </a:xfrm>
        </p:spPr>
        <p:txBody>
          <a:bodyPr/>
          <a:lstStyle/>
          <a:p>
            <a:r>
              <a:rPr lang="en-US" dirty="0"/>
              <a:t>Methods: Data Processing</a:t>
            </a:r>
          </a:p>
        </p:txBody>
      </p:sp>
      <p:sp>
        <p:nvSpPr>
          <p:cNvPr id="3" name="Content Placeholder 2">
            <a:extLst>
              <a:ext uri="{FF2B5EF4-FFF2-40B4-BE49-F238E27FC236}">
                <a16:creationId xmlns:a16="http://schemas.microsoft.com/office/drawing/2014/main" id="{DDCF6077-FAB4-55AD-F4EC-FEED742AC3D6}"/>
              </a:ext>
            </a:extLst>
          </p:cNvPr>
          <p:cNvSpPr>
            <a:spLocks noGrp="1"/>
          </p:cNvSpPr>
          <p:nvPr>
            <p:ph idx="1"/>
          </p:nvPr>
        </p:nvSpPr>
        <p:spPr>
          <a:xfrm>
            <a:off x="3416798" y="1253330"/>
            <a:ext cx="7928535" cy="5299869"/>
          </a:xfrm>
        </p:spPr>
        <p:txBody>
          <a:bodyPr>
            <a:normAutofit lnSpcReduction="10000"/>
          </a:bodyPr>
          <a:lstStyle/>
          <a:p>
            <a:r>
              <a:rPr lang="en-US" dirty="0"/>
              <a:t>Mechanisms of Data Incompleteness: </a:t>
            </a:r>
          </a:p>
          <a:p>
            <a:pPr lvl="1"/>
            <a:r>
              <a:rPr lang="en-US" dirty="0"/>
              <a:t>E.g. Diagnoses</a:t>
            </a:r>
          </a:p>
          <a:p>
            <a:pPr lvl="1"/>
            <a:endParaRPr lang="en-US" dirty="0"/>
          </a:p>
          <a:p>
            <a:pPr lvl="1"/>
            <a:endParaRPr lang="en-US" dirty="0"/>
          </a:p>
          <a:p>
            <a:pPr lvl="1"/>
            <a:endParaRPr lang="en-US" dirty="0"/>
          </a:p>
          <a:p>
            <a:pPr lvl="1"/>
            <a:endParaRPr lang="en-US" dirty="0"/>
          </a:p>
          <a:p>
            <a:endParaRPr lang="en-US" dirty="0"/>
          </a:p>
          <a:p>
            <a:r>
              <a:rPr lang="en-US" dirty="0"/>
              <a:t>For a given encounter, the institution must have submitted some data (any data) for each of the data elements requested. </a:t>
            </a:r>
          </a:p>
          <a:p>
            <a:r>
              <a:rPr lang="en-US" dirty="0"/>
              <a:t>Data validation measures: </a:t>
            </a:r>
          </a:p>
          <a:p>
            <a:pPr lvl="1"/>
            <a:r>
              <a:rPr lang="en-US" dirty="0"/>
              <a:t>Positive controls: </a:t>
            </a:r>
            <a:r>
              <a:rPr lang="en-US" dirty="0" err="1"/>
              <a:t>e.g</a:t>
            </a:r>
            <a:r>
              <a:rPr lang="en-US" dirty="0"/>
              <a:t> if dx of </a:t>
            </a:r>
            <a:r>
              <a:rPr lang="en-US" dirty="0" err="1"/>
              <a:t>Pna</a:t>
            </a:r>
            <a:r>
              <a:rPr lang="en-US" dirty="0"/>
              <a:t>, expect </a:t>
            </a:r>
            <a:r>
              <a:rPr lang="en-US" dirty="0" err="1"/>
              <a:t>abx</a:t>
            </a:r>
            <a:r>
              <a:rPr lang="en-US" dirty="0"/>
              <a:t> Rx</a:t>
            </a:r>
          </a:p>
          <a:p>
            <a:pPr lvl="1"/>
            <a:r>
              <a:rPr lang="en-US" dirty="0"/>
              <a:t>Negative controls: &lt;BMI 30 in OHS</a:t>
            </a:r>
          </a:p>
        </p:txBody>
      </p:sp>
      <p:pic>
        <p:nvPicPr>
          <p:cNvPr id="5" name="Picture 4" descr="Diagram&#10;&#10;Description automatically generated">
            <a:extLst>
              <a:ext uri="{FF2B5EF4-FFF2-40B4-BE49-F238E27FC236}">
                <a16:creationId xmlns:a16="http://schemas.microsoft.com/office/drawing/2014/main" id="{488F61E4-7487-C2E3-17E0-C9893483C09F}"/>
              </a:ext>
            </a:extLst>
          </p:cNvPr>
          <p:cNvPicPr>
            <a:picLocks noChangeAspect="1"/>
          </p:cNvPicPr>
          <p:nvPr/>
        </p:nvPicPr>
        <p:blipFill>
          <a:blip r:embed="rId3"/>
          <a:stretch>
            <a:fillRect/>
          </a:stretch>
        </p:blipFill>
        <p:spPr>
          <a:xfrm>
            <a:off x="226504" y="152400"/>
            <a:ext cx="2786551" cy="6553200"/>
          </a:xfrm>
          <a:prstGeom prst="rect">
            <a:avLst/>
          </a:prstGeom>
        </p:spPr>
      </p:pic>
      <p:grpSp>
        <p:nvGrpSpPr>
          <p:cNvPr id="10" name="Group 9">
            <a:extLst>
              <a:ext uri="{FF2B5EF4-FFF2-40B4-BE49-F238E27FC236}">
                <a16:creationId xmlns:a16="http://schemas.microsoft.com/office/drawing/2014/main" id="{B8B64402-8256-EF07-C3BE-B1D8987E5F5A}"/>
              </a:ext>
            </a:extLst>
          </p:cNvPr>
          <p:cNvGrpSpPr/>
          <p:nvPr/>
        </p:nvGrpSpPr>
        <p:grpSpPr>
          <a:xfrm>
            <a:off x="3396868" y="2124066"/>
            <a:ext cx="8492187" cy="856198"/>
            <a:chOff x="3173982" y="5849402"/>
            <a:chExt cx="8492187" cy="856198"/>
          </a:xfrm>
        </p:grpSpPr>
        <p:sp>
          <p:nvSpPr>
            <p:cNvPr id="4" name="Rounded Rectangle 3">
              <a:extLst>
                <a:ext uri="{FF2B5EF4-FFF2-40B4-BE49-F238E27FC236}">
                  <a16:creationId xmlns:a16="http://schemas.microsoft.com/office/drawing/2014/main" id="{2A53B2B9-0448-EBFD-E64B-F935C565933E}"/>
                </a:ext>
              </a:extLst>
            </p:cNvPr>
            <p:cNvSpPr/>
            <p:nvPr/>
          </p:nvSpPr>
          <p:spPr>
            <a:xfrm>
              <a:off x="3173982" y="5849405"/>
              <a:ext cx="2065867"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True (</a:t>
              </a:r>
              <a:r>
                <a:rPr lang="en-US" dirty="0" err="1">
                  <a:solidFill>
                    <a:schemeClr val="tx1"/>
                  </a:solidFill>
                </a:rPr>
                <a:t>patho</a:t>
              </a:r>
              <a:r>
                <a:rPr lang="en-US" dirty="0">
                  <a:solidFill>
                    <a:schemeClr val="tx1"/>
                  </a:solidFill>
                </a:rPr>
                <a:t>)physiologic state</a:t>
              </a:r>
            </a:p>
          </p:txBody>
        </p:sp>
        <p:sp>
          <p:nvSpPr>
            <p:cNvPr id="6" name="Rounded Rectangle 5">
              <a:extLst>
                <a:ext uri="{FF2B5EF4-FFF2-40B4-BE49-F238E27FC236}">
                  <a16:creationId xmlns:a16="http://schemas.microsoft.com/office/drawing/2014/main" id="{7DCB4B64-0959-F747-0996-98118D5AE189}"/>
                </a:ext>
              </a:extLst>
            </p:cNvPr>
            <p:cNvSpPr/>
            <p:nvPr/>
          </p:nvSpPr>
          <p:spPr>
            <a:xfrm>
              <a:off x="5341501" y="5849404"/>
              <a:ext cx="1424390"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the clinician recognizes</a:t>
              </a:r>
            </a:p>
          </p:txBody>
        </p:sp>
        <p:sp>
          <p:nvSpPr>
            <p:cNvPr id="7" name="Rounded Rectangle 6">
              <a:extLst>
                <a:ext uri="{FF2B5EF4-FFF2-40B4-BE49-F238E27FC236}">
                  <a16:creationId xmlns:a16="http://schemas.microsoft.com/office/drawing/2014/main" id="{54DBDF3E-8F09-0FDC-6E03-05EE8282A494}"/>
                </a:ext>
              </a:extLst>
            </p:cNvPr>
            <p:cNvSpPr/>
            <p:nvPr/>
          </p:nvSpPr>
          <p:spPr>
            <a:xfrm>
              <a:off x="6881489" y="5849404"/>
              <a:ext cx="1424390"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the clinician documents</a:t>
              </a:r>
            </a:p>
          </p:txBody>
        </p:sp>
        <p:sp>
          <p:nvSpPr>
            <p:cNvPr id="8" name="Rounded Rectangle 7">
              <a:extLst>
                <a:ext uri="{FF2B5EF4-FFF2-40B4-BE49-F238E27FC236}">
                  <a16:creationId xmlns:a16="http://schemas.microsoft.com/office/drawing/2014/main" id="{A474FC0D-F43D-4E89-2F43-FE8AC29E99C9}"/>
                </a:ext>
              </a:extLst>
            </p:cNvPr>
            <p:cNvSpPr/>
            <p:nvPr/>
          </p:nvSpPr>
          <p:spPr>
            <a:xfrm>
              <a:off x="8424458" y="5849403"/>
              <a:ext cx="1583144"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information is structured</a:t>
              </a:r>
            </a:p>
          </p:txBody>
        </p:sp>
        <p:sp>
          <p:nvSpPr>
            <p:cNvPr id="9" name="Rounded Rectangle 8">
              <a:extLst>
                <a:ext uri="{FF2B5EF4-FFF2-40B4-BE49-F238E27FC236}">
                  <a16:creationId xmlns:a16="http://schemas.microsoft.com/office/drawing/2014/main" id="{F70E5574-B554-BB89-0E66-1386CFB1FB22}"/>
                </a:ext>
              </a:extLst>
            </p:cNvPr>
            <p:cNvSpPr/>
            <p:nvPr/>
          </p:nvSpPr>
          <p:spPr>
            <a:xfrm>
              <a:off x="10102897" y="5849402"/>
              <a:ext cx="1563272"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data is aggregated in TriNetX</a:t>
              </a:r>
            </a:p>
          </p:txBody>
        </p:sp>
      </p:grpSp>
      <p:cxnSp>
        <p:nvCxnSpPr>
          <p:cNvPr id="12" name="Straight Arrow Connector 11">
            <a:extLst>
              <a:ext uri="{FF2B5EF4-FFF2-40B4-BE49-F238E27FC236}">
                <a16:creationId xmlns:a16="http://schemas.microsoft.com/office/drawing/2014/main" id="{5F8D26EE-9D91-7177-8EFA-F734569F3A49}"/>
              </a:ext>
            </a:extLst>
          </p:cNvPr>
          <p:cNvCxnSpPr/>
          <p:nvPr/>
        </p:nvCxnSpPr>
        <p:spPr>
          <a:xfrm>
            <a:off x="11023600" y="1402825"/>
            <a:ext cx="0" cy="49370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77FED8-8F42-F2EA-DAC4-D1D334B9E700}"/>
              </a:ext>
            </a:extLst>
          </p:cNvPr>
          <p:cNvSpPr txBox="1"/>
          <p:nvPr/>
        </p:nvSpPr>
        <p:spPr>
          <a:xfrm>
            <a:off x="10345713" y="740043"/>
            <a:ext cx="1563272" cy="646331"/>
          </a:xfrm>
          <a:prstGeom prst="rect">
            <a:avLst/>
          </a:prstGeom>
          <a:noFill/>
        </p:spPr>
        <p:txBody>
          <a:bodyPr wrap="square" rtlCol="0">
            <a:spAutoFit/>
          </a:bodyPr>
          <a:lstStyle/>
          <a:p>
            <a:r>
              <a:rPr lang="en-US" dirty="0"/>
              <a:t>Problem for our study</a:t>
            </a:r>
          </a:p>
        </p:txBody>
      </p:sp>
      <p:sp>
        <p:nvSpPr>
          <p:cNvPr id="14" name="Left Brace 13">
            <a:extLst>
              <a:ext uri="{FF2B5EF4-FFF2-40B4-BE49-F238E27FC236}">
                <a16:creationId xmlns:a16="http://schemas.microsoft.com/office/drawing/2014/main" id="{13161B9B-C6D2-4721-FFB3-EE33E924D3C3}"/>
              </a:ext>
            </a:extLst>
          </p:cNvPr>
          <p:cNvSpPr/>
          <p:nvPr/>
        </p:nvSpPr>
        <p:spPr>
          <a:xfrm rot="16200000">
            <a:off x="7406596" y="1282009"/>
            <a:ext cx="369332" cy="4053750"/>
          </a:xfrm>
          <a:prstGeom prst="leftBrace">
            <a:avLst/>
          </a:prstGeom>
          <a:ln w="635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4E329644-0E81-FEB5-5563-E3AC7811FF55}"/>
              </a:ext>
            </a:extLst>
          </p:cNvPr>
          <p:cNvSpPr txBox="1"/>
          <p:nvPr/>
        </p:nvSpPr>
        <p:spPr>
          <a:xfrm>
            <a:off x="5249333" y="3508644"/>
            <a:ext cx="5401733" cy="369332"/>
          </a:xfrm>
          <a:prstGeom prst="rect">
            <a:avLst/>
          </a:prstGeom>
          <a:noFill/>
        </p:spPr>
        <p:txBody>
          <a:bodyPr wrap="square" rtlCol="0">
            <a:spAutoFit/>
          </a:bodyPr>
          <a:lstStyle/>
          <a:p>
            <a:r>
              <a:rPr lang="en-US" dirty="0"/>
              <a:t>Missing data here is part of what we want to study</a:t>
            </a:r>
          </a:p>
        </p:txBody>
      </p:sp>
    </p:spTree>
    <p:extLst>
      <p:ext uri="{BB962C8B-B14F-4D97-AF65-F5344CB8AC3E}">
        <p14:creationId xmlns:p14="http://schemas.microsoft.com/office/powerpoint/2010/main" val="3313605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89D5-20DE-2F6B-C54E-B7780B8945B4}"/>
              </a:ext>
            </a:extLst>
          </p:cNvPr>
          <p:cNvSpPr>
            <a:spLocks noGrp="1"/>
          </p:cNvSpPr>
          <p:nvPr>
            <p:ph type="title"/>
          </p:nvPr>
        </p:nvSpPr>
        <p:spPr/>
        <p:txBody>
          <a:bodyPr/>
          <a:lstStyle/>
          <a:p>
            <a:r>
              <a:rPr lang="en-US" dirty="0"/>
              <a:t>Overlap between definitions</a:t>
            </a:r>
          </a:p>
        </p:txBody>
      </p:sp>
      <p:pic>
        <p:nvPicPr>
          <p:cNvPr id="4" name="Picture 3">
            <a:extLst>
              <a:ext uri="{FF2B5EF4-FFF2-40B4-BE49-F238E27FC236}">
                <a16:creationId xmlns:a16="http://schemas.microsoft.com/office/drawing/2014/main" id="{55340EF7-CFDB-EB6E-8369-C67D6E7BEA8B}"/>
              </a:ext>
            </a:extLst>
          </p:cNvPr>
          <p:cNvPicPr>
            <a:picLocks noChangeAspect="1"/>
          </p:cNvPicPr>
          <p:nvPr/>
        </p:nvPicPr>
        <p:blipFill>
          <a:blip r:embed="rId2"/>
          <a:stretch>
            <a:fillRect/>
          </a:stretch>
        </p:blipFill>
        <p:spPr>
          <a:xfrm>
            <a:off x="6343113" y="1692276"/>
            <a:ext cx="5461395" cy="3971924"/>
          </a:xfrm>
          <a:prstGeom prst="rect">
            <a:avLst/>
          </a:prstGeom>
        </p:spPr>
      </p:pic>
      <p:pic>
        <p:nvPicPr>
          <p:cNvPr id="9" name="Picture 8">
            <a:extLst>
              <a:ext uri="{FF2B5EF4-FFF2-40B4-BE49-F238E27FC236}">
                <a16:creationId xmlns:a16="http://schemas.microsoft.com/office/drawing/2014/main" id="{2A3B516F-DB7D-8746-F699-C59FAF1ABA94}"/>
              </a:ext>
            </a:extLst>
          </p:cNvPr>
          <p:cNvPicPr>
            <a:picLocks noChangeAspect="1"/>
          </p:cNvPicPr>
          <p:nvPr/>
        </p:nvPicPr>
        <p:blipFill>
          <a:blip r:embed="rId3"/>
          <a:stretch>
            <a:fillRect/>
          </a:stretch>
        </p:blipFill>
        <p:spPr>
          <a:xfrm>
            <a:off x="313271" y="1575427"/>
            <a:ext cx="5782729" cy="4205621"/>
          </a:xfrm>
          <a:prstGeom prst="rect">
            <a:avLst/>
          </a:prstGeom>
        </p:spPr>
      </p:pic>
    </p:spTree>
    <p:extLst>
      <p:ext uri="{BB962C8B-B14F-4D97-AF65-F5344CB8AC3E}">
        <p14:creationId xmlns:p14="http://schemas.microsoft.com/office/powerpoint/2010/main" val="215478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n with solid fill">
            <a:extLst>
              <a:ext uri="{FF2B5EF4-FFF2-40B4-BE49-F238E27FC236}">
                <a16:creationId xmlns:a16="http://schemas.microsoft.com/office/drawing/2014/main" id="{17A22E51-1E6C-9E8B-3EBB-E41EB25F26C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3653275"/>
            <a:ext cx="2993184" cy="2993184"/>
          </a:xfrm>
        </p:spPr>
      </p:pic>
      <p:sp>
        <p:nvSpPr>
          <p:cNvPr id="6" name="TextBox 5">
            <a:extLst>
              <a:ext uri="{FF2B5EF4-FFF2-40B4-BE49-F238E27FC236}">
                <a16:creationId xmlns:a16="http://schemas.microsoft.com/office/drawing/2014/main" id="{9652FC59-8F1D-0AF4-A886-044F6BC0D7D3}"/>
              </a:ext>
            </a:extLst>
          </p:cNvPr>
          <p:cNvSpPr txBox="1"/>
          <p:nvPr/>
        </p:nvSpPr>
        <p:spPr>
          <a:xfrm>
            <a:off x="297894" y="1690688"/>
            <a:ext cx="1940339" cy="369332"/>
          </a:xfrm>
          <a:prstGeom prst="rect">
            <a:avLst/>
          </a:prstGeom>
          <a:noFill/>
        </p:spPr>
        <p:txBody>
          <a:bodyPr wrap="square" rtlCol="0">
            <a:spAutoFit/>
          </a:bodyPr>
          <a:lstStyle/>
          <a:p>
            <a:r>
              <a:rPr lang="en-US" dirty="0"/>
              <a:t>COPD, Very Severe</a:t>
            </a:r>
          </a:p>
        </p:txBody>
      </p:sp>
      <p:sp>
        <p:nvSpPr>
          <p:cNvPr id="7" name="TextBox 6">
            <a:extLst>
              <a:ext uri="{FF2B5EF4-FFF2-40B4-BE49-F238E27FC236}">
                <a16:creationId xmlns:a16="http://schemas.microsoft.com/office/drawing/2014/main" id="{71BCE3B6-97BC-DAB4-E2A8-5C229EFF2A04}"/>
              </a:ext>
            </a:extLst>
          </p:cNvPr>
          <p:cNvSpPr txBox="1"/>
          <p:nvPr/>
        </p:nvSpPr>
        <p:spPr>
          <a:xfrm>
            <a:off x="297894" y="3059668"/>
            <a:ext cx="1940339" cy="369332"/>
          </a:xfrm>
          <a:prstGeom prst="rect">
            <a:avLst/>
          </a:prstGeom>
          <a:noFill/>
        </p:spPr>
        <p:txBody>
          <a:bodyPr wrap="square" rtlCol="0">
            <a:spAutoFit/>
          </a:bodyPr>
          <a:lstStyle/>
          <a:p>
            <a:r>
              <a:rPr lang="en-US" dirty="0"/>
              <a:t>PaCO2 52 mmHg</a:t>
            </a:r>
          </a:p>
        </p:txBody>
      </p:sp>
      <p:pic>
        <p:nvPicPr>
          <p:cNvPr id="8" name="Content Placeholder 4" descr="Man with solid fill">
            <a:extLst>
              <a:ext uri="{FF2B5EF4-FFF2-40B4-BE49-F238E27FC236}">
                <a16:creationId xmlns:a16="http://schemas.microsoft.com/office/drawing/2014/main" id="{B856ECB5-BE66-E03B-288E-29732A655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0424" y="3653275"/>
            <a:ext cx="2993184" cy="2993184"/>
          </a:xfrm>
          <a:prstGeom prst="rect">
            <a:avLst/>
          </a:prstGeom>
        </p:spPr>
      </p:pic>
      <p:sp>
        <p:nvSpPr>
          <p:cNvPr id="9" name="TextBox 8">
            <a:extLst>
              <a:ext uri="{FF2B5EF4-FFF2-40B4-BE49-F238E27FC236}">
                <a16:creationId xmlns:a16="http://schemas.microsoft.com/office/drawing/2014/main" id="{579AAD13-A591-6D43-1CFF-FE6B32850EB5}"/>
              </a:ext>
            </a:extLst>
          </p:cNvPr>
          <p:cNvSpPr txBox="1"/>
          <p:nvPr/>
        </p:nvSpPr>
        <p:spPr>
          <a:xfrm>
            <a:off x="10058318" y="1690688"/>
            <a:ext cx="1940339" cy="646331"/>
          </a:xfrm>
          <a:prstGeom prst="rect">
            <a:avLst/>
          </a:prstGeom>
          <a:noFill/>
        </p:spPr>
        <p:txBody>
          <a:bodyPr wrap="square" rtlCol="0">
            <a:spAutoFit/>
          </a:bodyPr>
          <a:lstStyle/>
          <a:p>
            <a:r>
              <a:rPr lang="en-US" dirty="0"/>
              <a:t>BMI 45 kg/m2</a:t>
            </a:r>
          </a:p>
          <a:p>
            <a:r>
              <a:rPr lang="en-US" dirty="0"/>
              <a:t>AHI 50 event/</a:t>
            </a:r>
            <a:r>
              <a:rPr lang="en-US" dirty="0" err="1"/>
              <a:t>hr</a:t>
            </a:r>
            <a:endParaRPr lang="en-US" dirty="0"/>
          </a:p>
        </p:txBody>
      </p:sp>
      <p:sp>
        <p:nvSpPr>
          <p:cNvPr id="10" name="TextBox 9">
            <a:extLst>
              <a:ext uri="{FF2B5EF4-FFF2-40B4-BE49-F238E27FC236}">
                <a16:creationId xmlns:a16="http://schemas.microsoft.com/office/drawing/2014/main" id="{52D91DFE-DC1F-EC5F-8E57-9BCA82D1F201}"/>
              </a:ext>
            </a:extLst>
          </p:cNvPr>
          <p:cNvSpPr txBox="1"/>
          <p:nvPr/>
        </p:nvSpPr>
        <p:spPr>
          <a:xfrm>
            <a:off x="10058318" y="3059668"/>
            <a:ext cx="1940339" cy="369332"/>
          </a:xfrm>
          <a:prstGeom prst="rect">
            <a:avLst/>
          </a:prstGeom>
          <a:noFill/>
        </p:spPr>
        <p:txBody>
          <a:bodyPr wrap="square" rtlCol="0">
            <a:spAutoFit/>
          </a:bodyPr>
          <a:lstStyle/>
          <a:p>
            <a:r>
              <a:rPr lang="en-US" dirty="0"/>
              <a:t>PaCO2 50 mmHg</a:t>
            </a:r>
          </a:p>
        </p:txBody>
      </p:sp>
      <p:pic>
        <p:nvPicPr>
          <p:cNvPr id="11" name="Content Placeholder 4" descr="Man with solid fill">
            <a:extLst>
              <a:ext uri="{FF2B5EF4-FFF2-40B4-BE49-F238E27FC236}">
                <a16:creationId xmlns:a16="http://schemas.microsoft.com/office/drawing/2014/main" id="{7EB65960-CB3D-4D99-FB82-304957113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6898" y="3653275"/>
            <a:ext cx="2993184" cy="2993184"/>
          </a:xfrm>
          <a:prstGeom prst="rect">
            <a:avLst/>
          </a:prstGeom>
        </p:spPr>
      </p:pic>
      <p:sp>
        <p:nvSpPr>
          <p:cNvPr id="12" name="TextBox 11">
            <a:extLst>
              <a:ext uri="{FF2B5EF4-FFF2-40B4-BE49-F238E27FC236}">
                <a16:creationId xmlns:a16="http://schemas.microsoft.com/office/drawing/2014/main" id="{233B8E9B-6D23-A019-0250-E846A5924FBC}"/>
              </a:ext>
            </a:extLst>
          </p:cNvPr>
          <p:cNvSpPr txBox="1"/>
          <p:nvPr/>
        </p:nvSpPr>
        <p:spPr>
          <a:xfrm>
            <a:off x="2334792" y="1690688"/>
            <a:ext cx="1940339" cy="646331"/>
          </a:xfrm>
          <a:prstGeom prst="rect">
            <a:avLst/>
          </a:prstGeom>
          <a:noFill/>
        </p:spPr>
        <p:txBody>
          <a:bodyPr wrap="square" rtlCol="0">
            <a:spAutoFit/>
          </a:bodyPr>
          <a:lstStyle/>
          <a:p>
            <a:r>
              <a:rPr lang="en-US" dirty="0"/>
              <a:t>COPD, mod severe</a:t>
            </a:r>
          </a:p>
          <a:p>
            <a:r>
              <a:rPr lang="en-US" dirty="0"/>
              <a:t>AHI 50 events/</a:t>
            </a:r>
            <a:r>
              <a:rPr lang="en-US" dirty="0" err="1"/>
              <a:t>hr</a:t>
            </a:r>
            <a:endParaRPr lang="en-US" dirty="0"/>
          </a:p>
        </p:txBody>
      </p:sp>
      <p:sp>
        <p:nvSpPr>
          <p:cNvPr id="13" name="TextBox 12">
            <a:extLst>
              <a:ext uri="{FF2B5EF4-FFF2-40B4-BE49-F238E27FC236}">
                <a16:creationId xmlns:a16="http://schemas.microsoft.com/office/drawing/2014/main" id="{56EF1248-40F3-7D2D-97BB-A516BEB7BC6C}"/>
              </a:ext>
            </a:extLst>
          </p:cNvPr>
          <p:cNvSpPr txBox="1"/>
          <p:nvPr/>
        </p:nvSpPr>
        <p:spPr>
          <a:xfrm>
            <a:off x="2334792" y="3059668"/>
            <a:ext cx="1940339" cy="369332"/>
          </a:xfrm>
          <a:prstGeom prst="rect">
            <a:avLst/>
          </a:prstGeom>
          <a:noFill/>
        </p:spPr>
        <p:txBody>
          <a:bodyPr wrap="square" rtlCol="0">
            <a:spAutoFit/>
          </a:bodyPr>
          <a:lstStyle/>
          <a:p>
            <a:r>
              <a:rPr lang="en-US" dirty="0"/>
              <a:t>PaCO2 50 mmHg</a:t>
            </a:r>
          </a:p>
        </p:txBody>
      </p:sp>
      <p:pic>
        <p:nvPicPr>
          <p:cNvPr id="18" name="Content Placeholder 4" descr="Man with solid fill">
            <a:extLst>
              <a:ext uri="{FF2B5EF4-FFF2-40B4-BE49-F238E27FC236}">
                <a16:creationId xmlns:a16="http://schemas.microsoft.com/office/drawing/2014/main" id="{C7CAA33D-28BA-11D5-E16B-60733C5EE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1080" y="3653275"/>
            <a:ext cx="2993184" cy="2993184"/>
          </a:xfrm>
          <a:prstGeom prst="rect">
            <a:avLst/>
          </a:prstGeom>
        </p:spPr>
      </p:pic>
      <p:sp>
        <p:nvSpPr>
          <p:cNvPr id="19" name="TextBox 18">
            <a:extLst>
              <a:ext uri="{FF2B5EF4-FFF2-40B4-BE49-F238E27FC236}">
                <a16:creationId xmlns:a16="http://schemas.microsoft.com/office/drawing/2014/main" id="{686C62EA-6C43-9EF1-B2D7-32F2012DAF4B}"/>
              </a:ext>
            </a:extLst>
          </p:cNvPr>
          <p:cNvSpPr txBox="1"/>
          <p:nvPr/>
        </p:nvSpPr>
        <p:spPr>
          <a:xfrm>
            <a:off x="7238974" y="1690688"/>
            <a:ext cx="1940339" cy="923330"/>
          </a:xfrm>
          <a:prstGeom prst="rect">
            <a:avLst/>
          </a:prstGeom>
          <a:noFill/>
        </p:spPr>
        <p:txBody>
          <a:bodyPr wrap="square" rtlCol="0">
            <a:spAutoFit/>
          </a:bodyPr>
          <a:lstStyle/>
          <a:p>
            <a:r>
              <a:rPr lang="en-US" dirty="0"/>
              <a:t>COPD, mod severe</a:t>
            </a:r>
          </a:p>
          <a:p>
            <a:r>
              <a:rPr lang="en-US" dirty="0"/>
              <a:t>AHI 10 events/</a:t>
            </a:r>
            <a:r>
              <a:rPr lang="en-US" dirty="0" err="1"/>
              <a:t>hr</a:t>
            </a:r>
            <a:endParaRPr lang="en-US" dirty="0"/>
          </a:p>
          <a:p>
            <a:r>
              <a:rPr lang="en-US" dirty="0"/>
              <a:t>Met. </a:t>
            </a:r>
            <a:r>
              <a:rPr lang="en-US" dirty="0" err="1"/>
              <a:t>Alk</a:t>
            </a:r>
            <a:r>
              <a:rPr lang="en-US" dirty="0"/>
              <a:t> loop </a:t>
            </a:r>
            <a:r>
              <a:rPr lang="en-US" dirty="0" err="1"/>
              <a:t>diur</a:t>
            </a:r>
            <a:endParaRPr lang="en-US" dirty="0"/>
          </a:p>
        </p:txBody>
      </p:sp>
      <p:sp>
        <p:nvSpPr>
          <p:cNvPr id="20" name="TextBox 19">
            <a:extLst>
              <a:ext uri="{FF2B5EF4-FFF2-40B4-BE49-F238E27FC236}">
                <a16:creationId xmlns:a16="http://schemas.microsoft.com/office/drawing/2014/main" id="{EDC49A52-52D9-F5BF-CB8C-0B7EA110E511}"/>
              </a:ext>
            </a:extLst>
          </p:cNvPr>
          <p:cNvSpPr txBox="1"/>
          <p:nvPr/>
        </p:nvSpPr>
        <p:spPr>
          <a:xfrm>
            <a:off x="7238974" y="3059668"/>
            <a:ext cx="1940339" cy="369332"/>
          </a:xfrm>
          <a:prstGeom prst="rect">
            <a:avLst/>
          </a:prstGeom>
          <a:noFill/>
        </p:spPr>
        <p:txBody>
          <a:bodyPr wrap="square" rtlCol="0">
            <a:spAutoFit/>
          </a:bodyPr>
          <a:lstStyle/>
          <a:p>
            <a:r>
              <a:rPr lang="en-US" dirty="0"/>
              <a:t>PaCO2 50 mmHg</a:t>
            </a:r>
          </a:p>
        </p:txBody>
      </p:sp>
      <p:sp>
        <p:nvSpPr>
          <p:cNvPr id="21" name="Frame 20">
            <a:extLst>
              <a:ext uri="{FF2B5EF4-FFF2-40B4-BE49-F238E27FC236}">
                <a16:creationId xmlns:a16="http://schemas.microsoft.com/office/drawing/2014/main" id="{73EAB8A7-D1C5-02DC-71FA-E6C8181B4F7B}"/>
              </a:ext>
            </a:extLst>
          </p:cNvPr>
          <p:cNvSpPr/>
          <p:nvPr/>
        </p:nvSpPr>
        <p:spPr>
          <a:xfrm>
            <a:off x="9760424" y="1496705"/>
            <a:ext cx="2354130"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8CD61332-7FF3-D140-8DA4-18794D2068DC}"/>
              </a:ext>
            </a:extLst>
          </p:cNvPr>
          <p:cNvSpPr/>
          <p:nvPr/>
        </p:nvSpPr>
        <p:spPr>
          <a:xfrm>
            <a:off x="99079" y="1496705"/>
            <a:ext cx="2235713"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8E3BFAA-9335-2D86-6641-142D7E98E4CC}"/>
              </a:ext>
            </a:extLst>
          </p:cNvPr>
          <p:cNvSpPr txBox="1"/>
          <p:nvPr/>
        </p:nvSpPr>
        <p:spPr>
          <a:xfrm>
            <a:off x="297894" y="207607"/>
            <a:ext cx="1449019" cy="1200329"/>
          </a:xfrm>
          <a:prstGeom prst="rect">
            <a:avLst/>
          </a:prstGeom>
          <a:noFill/>
        </p:spPr>
        <p:txBody>
          <a:bodyPr wrap="square" rtlCol="0">
            <a:spAutoFit/>
          </a:bodyPr>
          <a:lstStyle/>
          <a:p>
            <a:r>
              <a:rPr lang="en-US" u="sng" dirty="0"/>
              <a:t>COPD</a:t>
            </a:r>
          </a:p>
          <a:p>
            <a:r>
              <a:rPr lang="en-US" dirty="0"/>
              <a:t>Trial Data</a:t>
            </a:r>
          </a:p>
          <a:p>
            <a:r>
              <a:rPr lang="en-US" dirty="0"/>
              <a:t>+Guidelines</a:t>
            </a:r>
          </a:p>
          <a:p>
            <a:r>
              <a:rPr lang="en-US" dirty="0"/>
              <a:t>Wait 2-4 </a:t>
            </a:r>
            <a:r>
              <a:rPr lang="en-US" dirty="0" err="1"/>
              <a:t>wks</a:t>
            </a:r>
            <a:endParaRPr lang="en-US" dirty="0"/>
          </a:p>
        </p:txBody>
      </p:sp>
      <p:sp>
        <p:nvSpPr>
          <p:cNvPr id="25" name="TextBox 24">
            <a:extLst>
              <a:ext uri="{FF2B5EF4-FFF2-40B4-BE49-F238E27FC236}">
                <a16:creationId xmlns:a16="http://schemas.microsoft.com/office/drawing/2014/main" id="{B3D39DF1-7A7C-E581-CD44-FA4949167607}"/>
              </a:ext>
            </a:extLst>
          </p:cNvPr>
          <p:cNvSpPr txBox="1"/>
          <p:nvPr/>
        </p:nvSpPr>
        <p:spPr>
          <a:xfrm>
            <a:off x="9916667" y="189953"/>
            <a:ext cx="2064392" cy="1200329"/>
          </a:xfrm>
          <a:prstGeom prst="rect">
            <a:avLst/>
          </a:prstGeom>
          <a:noFill/>
        </p:spPr>
        <p:txBody>
          <a:bodyPr wrap="square" rtlCol="0">
            <a:spAutoFit/>
          </a:bodyPr>
          <a:lstStyle/>
          <a:p>
            <a:r>
              <a:rPr lang="en-US" u="sng" dirty="0"/>
              <a:t>OHS</a:t>
            </a:r>
          </a:p>
          <a:p>
            <a:r>
              <a:rPr lang="en-US" dirty="0"/>
              <a:t>Observational  Data</a:t>
            </a:r>
          </a:p>
          <a:p>
            <a:r>
              <a:rPr lang="en-US" dirty="0"/>
              <a:t>+Guideline</a:t>
            </a:r>
          </a:p>
          <a:p>
            <a:r>
              <a:rPr lang="en-US" dirty="0"/>
              <a:t>Start Immediately</a:t>
            </a:r>
          </a:p>
        </p:txBody>
      </p:sp>
      <p:sp>
        <p:nvSpPr>
          <p:cNvPr id="26" name="TextBox 25">
            <a:extLst>
              <a:ext uri="{FF2B5EF4-FFF2-40B4-BE49-F238E27FC236}">
                <a16:creationId xmlns:a16="http://schemas.microsoft.com/office/drawing/2014/main" id="{715301B2-B754-300A-A7C6-0B6F002164E3}"/>
              </a:ext>
            </a:extLst>
          </p:cNvPr>
          <p:cNvSpPr txBox="1"/>
          <p:nvPr/>
        </p:nvSpPr>
        <p:spPr>
          <a:xfrm>
            <a:off x="2439840" y="319593"/>
            <a:ext cx="2001103" cy="923330"/>
          </a:xfrm>
          <a:prstGeom prst="rect">
            <a:avLst/>
          </a:prstGeom>
          <a:noFill/>
        </p:spPr>
        <p:txBody>
          <a:bodyPr wrap="square" rtlCol="0">
            <a:spAutoFit/>
          </a:bodyPr>
          <a:lstStyle/>
          <a:p>
            <a:r>
              <a:rPr lang="en-US" u="sng" dirty="0"/>
              <a:t>Overlap </a:t>
            </a:r>
            <a:r>
              <a:rPr lang="en-US" u="sng" dirty="0" err="1"/>
              <a:t>Sydnrome</a:t>
            </a:r>
            <a:endParaRPr lang="en-US" u="sng" dirty="0"/>
          </a:p>
          <a:p>
            <a:r>
              <a:rPr lang="en-US" dirty="0"/>
              <a:t>Observational Data</a:t>
            </a:r>
          </a:p>
          <a:p>
            <a:endParaRPr lang="en-US" dirty="0"/>
          </a:p>
        </p:txBody>
      </p:sp>
      <p:sp>
        <p:nvSpPr>
          <p:cNvPr id="27" name="TextBox 26">
            <a:extLst>
              <a:ext uri="{FF2B5EF4-FFF2-40B4-BE49-F238E27FC236}">
                <a16:creationId xmlns:a16="http://schemas.microsoft.com/office/drawing/2014/main" id="{9116B23B-845A-D2DE-4E3C-103096DCEA6A}"/>
              </a:ext>
            </a:extLst>
          </p:cNvPr>
          <p:cNvSpPr txBox="1"/>
          <p:nvPr/>
        </p:nvSpPr>
        <p:spPr>
          <a:xfrm>
            <a:off x="7285133" y="258981"/>
            <a:ext cx="2064393" cy="923330"/>
          </a:xfrm>
          <a:prstGeom prst="rect">
            <a:avLst/>
          </a:prstGeom>
          <a:noFill/>
        </p:spPr>
        <p:txBody>
          <a:bodyPr wrap="square" rtlCol="0">
            <a:spAutoFit/>
          </a:bodyPr>
          <a:lstStyle/>
          <a:p>
            <a:r>
              <a:rPr lang="en-US" u="sng" dirty="0"/>
              <a:t>Undifferentiated</a:t>
            </a:r>
            <a:r>
              <a:rPr lang="en-US" dirty="0"/>
              <a:t> </a:t>
            </a:r>
          </a:p>
          <a:p>
            <a:r>
              <a:rPr lang="en-US" dirty="0"/>
              <a:t>No </a:t>
            </a:r>
            <a:r>
              <a:rPr lang="en-US" dirty="0" err="1"/>
              <a:t>tx</a:t>
            </a:r>
            <a:r>
              <a:rPr lang="en-US" dirty="0"/>
              <a:t> data</a:t>
            </a:r>
          </a:p>
          <a:p>
            <a:r>
              <a:rPr lang="en-US" dirty="0"/>
              <a:t>Limited epi data</a:t>
            </a:r>
          </a:p>
        </p:txBody>
      </p:sp>
      <p:sp>
        <p:nvSpPr>
          <p:cNvPr id="28" name="TextBox 27">
            <a:extLst>
              <a:ext uri="{FF2B5EF4-FFF2-40B4-BE49-F238E27FC236}">
                <a16:creationId xmlns:a16="http://schemas.microsoft.com/office/drawing/2014/main" id="{3E56998F-B91D-7179-4904-A2B2D5FD0A60}"/>
              </a:ext>
            </a:extLst>
          </p:cNvPr>
          <p:cNvSpPr txBox="1"/>
          <p:nvPr/>
        </p:nvSpPr>
        <p:spPr>
          <a:xfrm>
            <a:off x="4931003" y="3894934"/>
            <a:ext cx="2354130" cy="2031325"/>
          </a:xfrm>
          <a:prstGeom prst="rect">
            <a:avLst/>
          </a:prstGeom>
          <a:noFill/>
        </p:spPr>
        <p:txBody>
          <a:bodyPr wrap="square" rtlCol="0">
            <a:spAutoFit/>
          </a:bodyPr>
          <a:lstStyle/>
          <a:p>
            <a:r>
              <a:rPr lang="en-US" dirty="0"/>
              <a:t>Swap any combination of:</a:t>
            </a:r>
          </a:p>
          <a:p>
            <a:pPr marL="285750" indent="-285750">
              <a:buFont typeface="Arial" panose="020B0604020202020204" pitchFamily="34" charset="0"/>
              <a:buChar char="•"/>
            </a:pPr>
            <a:r>
              <a:rPr lang="en-US" dirty="0"/>
              <a:t>Muscular weakness</a:t>
            </a:r>
          </a:p>
          <a:p>
            <a:pPr marL="285750" indent="-285750">
              <a:buFont typeface="Arial" panose="020B0604020202020204" pitchFamily="34" charset="0"/>
              <a:buChar char="•"/>
            </a:pPr>
            <a:r>
              <a:rPr lang="en-US" dirty="0"/>
              <a:t>Obesity</a:t>
            </a:r>
          </a:p>
          <a:p>
            <a:pPr marL="285750" indent="-285750">
              <a:buFont typeface="Arial" panose="020B0604020202020204" pitchFamily="34" charset="0"/>
              <a:buChar char="•"/>
            </a:pPr>
            <a:r>
              <a:rPr lang="en-US" dirty="0"/>
              <a:t>Opiate use</a:t>
            </a:r>
          </a:p>
          <a:p>
            <a:pPr marL="285750" indent="-285750">
              <a:buFont typeface="Arial" panose="020B0604020202020204" pitchFamily="34" charset="0"/>
              <a:buChar char="•"/>
            </a:pPr>
            <a:r>
              <a:rPr lang="en-US" dirty="0"/>
              <a:t>Lung disease</a:t>
            </a:r>
          </a:p>
          <a:p>
            <a:r>
              <a:rPr lang="en-US" dirty="0"/>
              <a:t>Etc. </a:t>
            </a:r>
          </a:p>
        </p:txBody>
      </p:sp>
      <p:cxnSp>
        <p:nvCxnSpPr>
          <p:cNvPr id="30" name="Straight Arrow Connector 29">
            <a:extLst>
              <a:ext uri="{FF2B5EF4-FFF2-40B4-BE49-F238E27FC236}">
                <a16:creationId xmlns:a16="http://schemas.microsoft.com/office/drawing/2014/main" id="{C534744A-D090-53A1-D4B4-6EF0A2C11A24}"/>
              </a:ext>
            </a:extLst>
          </p:cNvPr>
          <p:cNvCxnSpPr/>
          <p:nvPr/>
        </p:nvCxnSpPr>
        <p:spPr>
          <a:xfrm flipV="1">
            <a:off x="6441743" y="2663975"/>
            <a:ext cx="731944" cy="9893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D39E70-4114-1F2D-524F-EAFF2B1F27D1}"/>
              </a:ext>
            </a:extLst>
          </p:cNvPr>
          <p:cNvSpPr txBox="1"/>
          <p:nvPr/>
        </p:nvSpPr>
        <p:spPr>
          <a:xfrm>
            <a:off x="5629383" y="285410"/>
            <a:ext cx="919885" cy="646331"/>
          </a:xfrm>
          <a:prstGeom prst="rect">
            <a:avLst/>
          </a:prstGeom>
          <a:noFill/>
        </p:spPr>
        <p:txBody>
          <a:bodyPr wrap="square" rtlCol="0">
            <a:spAutoFit/>
          </a:bodyPr>
          <a:lstStyle/>
          <a:p>
            <a:r>
              <a:rPr lang="en-US" sz="3600" b="1" dirty="0">
                <a:solidFill>
                  <a:srgbClr val="C00000"/>
                </a:solidFill>
              </a:rPr>
              <a:t>???</a:t>
            </a:r>
          </a:p>
        </p:txBody>
      </p:sp>
      <p:sp>
        <p:nvSpPr>
          <p:cNvPr id="4" name="Left Brace 3">
            <a:extLst>
              <a:ext uri="{FF2B5EF4-FFF2-40B4-BE49-F238E27FC236}">
                <a16:creationId xmlns:a16="http://schemas.microsoft.com/office/drawing/2014/main" id="{9E62CF23-CC9D-EB1E-2939-5D696281B628}"/>
              </a:ext>
            </a:extLst>
          </p:cNvPr>
          <p:cNvSpPr/>
          <p:nvPr/>
        </p:nvSpPr>
        <p:spPr>
          <a:xfrm rot="5400000">
            <a:off x="5838332" y="-2508953"/>
            <a:ext cx="455348" cy="7388834"/>
          </a:xfrm>
          <a:prstGeom prst="leftBrace">
            <a:avLst/>
          </a:prstGeom>
          <a:ln w="38100">
            <a:solidFill>
              <a:schemeClr val="accent1">
                <a:alpha val="7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2B34539-BA16-B090-CB5B-47574692B79A}"/>
              </a:ext>
            </a:extLst>
          </p:cNvPr>
          <p:cNvSpPr/>
          <p:nvPr/>
        </p:nvSpPr>
        <p:spPr>
          <a:xfrm>
            <a:off x="4272611" y="6135071"/>
            <a:ext cx="3467791" cy="56331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Post-Admission for Hypercapnic Respiratory Failure Management</a:t>
            </a:r>
          </a:p>
        </p:txBody>
      </p:sp>
      <p:graphicFrame>
        <p:nvGraphicFramePr>
          <p:cNvPr id="14" name="Table 13">
            <a:extLst>
              <a:ext uri="{FF2B5EF4-FFF2-40B4-BE49-F238E27FC236}">
                <a16:creationId xmlns:a16="http://schemas.microsoft.com/office/drawing/2014/main" id="{A7CEA339-9929-A030-90B6-4B5B9AF2E47E}"/>
              </a:ext>
            </a:extLst>
          </p:cNvPr>
          <p:cNvGraphicFramePr>
            <a:graphicFrameLocks noGrp="1"/>
          </p:cNvGraphicFramePr>
          <p:nvPr>
            <p:extLst>
              <p:ext uri="{D42A27DB-BD31-4B8C-83A1-F6EECF244321}">
                <p14:modId xmlns:p14="http://schemas.microsoft.com/office/powerpoint/2010/main" val="3761467327"/>
              </p:ext>
            </p:extLst>
          </p:nvPr>
        </p:nvGraphicFramePr>
        <p:xfrm>
          <a:off x="3509970" y="1543183"/>
          <a:ext cx="7529226" cy="4753832"/>
        </p:xfrm>
        <a:graphic>
          <a:graphicData uri="http://schemas.openxmlformats.org/drawingml/2006/table">
            <a:tbl>
              <a:tblPr>
                <a:tableStyleId>{793D81CF-94F2-401A-BA57-92F5A7B2D0C5}</a:tableStyleId>
              </a:tblPr>
              <a:tblGrid>
                <a:gridCol w="2999847">
                  <a:extLst>
                    <a:ext uri="{9D8B030D-6E8A-4147-A177-3AD203B41FA5}">
                      <a16:colId xmlns:a16="http://schemas.microsoft.com/office/drawing/2014/main" val="667844440"/>
                    </a:ext>
                  </a:extLst>
                </a:gridCol>
                <a:gridCol w="2126035">
                  <a:extLst>
                    <a:ext uri="{9D8B030D-6E8A-4147-A177-3AD203B41FA5}">
                      <a16:colId xmlns:a16="http://schemas.microsoft.com/office/drawing/2014/main" val="1881833069"/>
                    </a:ext>
                  </a:extLst>
                </a:gridCol>
                <a:gridCol w="2403344">
                  <a:extLst>
                    <a:ext uri="{9D8B030D-6E8A-4147-A177-3AD203B41FA5}">
                      <a16:colId xmlns:a16="http://schemas.microsoft.com/office/drawing/2014/main" val="746901492"/>
                    </a:ext>
                  </a:extLst>
                </a:gridCol>
              </a:tblGrid>
              <a:tr h="608195">
                <a:tc>
                  <a:txBody>
                    <a:bodyPr/>
                    <a:lstStyle/>
                    <a:p>
                      <a:pPr algn="l" fontAlgn="b"/>
                      <a:r>
                        <a:rPr lang="en-US" sz="1900" u="none" strike="noStrike" dirty="0">
                          <a:effectLst/>
                        </a:rPr>
                        <a:t> </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ICD </a:t>
                      </a:r>
                      <a:r>
                        <a:rPr lang="en-US" sz="1900" u="none" strike="noStrike" dirty="0" err="1">
                          <a:effectLst/>
                        </a:rPr>
                        <a:t>Hypercap</a:t>
                      </a:r>
                      <a:r>
                        <a:rPr lang="en-US" sz="1900" u="none" strike="noStrike" dirty="0">
                          <a:effectLst/>
                        </a:rPr>
                        <a:t> code and ABG CO2 &gt; 45</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ICD </a:t>
                      </a:r>
                      <a:r>
                        <a:rPr lang="en-US" sz="1900" u="none" strike="noStrike" dirty="0" err="1">
                          <a:effectLst/>
                        </a:rPr>
                        <a:t>Hypercap</a:t>
                      </a:r>
                      <a:r>
                        <a:rPr lang="en-US" sz="1900" u="none" strike="noStrike" dirty="0">
                          <a:effectLst/>
                        </a:rPr>
                        <a:t> code and only VBG w CO2 &gt; 48</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491043283"/>
                  </a:ext>
                </a:extLst>
              </a:tr>
              <a:tr h="311906">
                <a:tc>
                  <a:txBody>
                    <a:bodyPr/>
                    <a:lstStyle/>
                    <a:p>
                      <a:pPr algn="l" fontAlgn="b"/>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N=19,093</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N=10,018</a:t>
                      </a:r>
                      <a:endParaRPr lang="en-US" sz="1900" b="0"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647735004"/>
                  </a:ext>
                </a:extLst>
              </a:tr>
              <a:tr h="311906">
                <a:tc>
                  <a:txBody>
                    <a:bodyPr/>
                    <a:lstStyle/>
                    <a:p>
                      <a:pPr algn="l" fontAlgn="b"/>
                      <a:r>
                        <a:rPr lang="en-US" sz="1900" u="none" strike="noStrike">
                          <a:effectLst/>
                        </a:rPr>
                        <a:t>Age</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63 (±15)</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61 (±16)</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1183678463"/>
                  </a:ext>
                </a:extLst>
              </a:tr>
              <a:tr h="311906">
                <a:tc>
                  <a:txBody>
                    <a:bodyPr/>
                    <a:lstStyle/>
                    <a:p>
                      <a:pPr algn="l" fontAlgn="b"/>
                      <a:r>
                        <a:rPr lang="en-US" sz="1900" u="none" strike="noStrike">
                          <a:effectLst/>
                        </a:rPr>
                        <a:t>Location</a:t>
                      </a:r>
                      <a:endParaRPr lang="en-US" sz="1900" b="0" i="0" u="none" strike="noStrike">
                        <a:effectLst/>
                        <a:latin typeface="Calibri" panose="020F0502020204030204" pitchFamily="34" charset="0"/>
                      </a:endParaRPr>
                    </a:p>
                  </a:txBody>
                  <a:tcPr marL="15616" marR="15616" marT="15616" marB="0" anchor="b"/>
                </a:tc>
                <a:tc>
                  <a:txBody>
                    <a:bodyPr/>
                    <a:lstStyle/>
                    <a:p>
                      <a:pPr algn="l" fontAlgn="b"/>
                      <a:endParaRPr lang="en-US" sz="1900" b="0" i="0" u="none" strike="noStrike">
                        <a:effectLst/>
                        <a:latin typeface="Calibri" panose="020F0502020204030204" pitchFamily="34" charset="0"/>
                      </a:endParaRPr>
                    </a:p>
                  </a:txBody>
                  <a:tcPr marL="15616" marR="15616" marT="15616" marB="0" anchor="b"/>
                </a:tc>
                <a:tc>
                  <a:txBody>
                    <a:bodyPr/>
                    <a:lstStyle/>
                    <a:p>
                      <a:pPr algn="l" fontAlgn="b"/>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888399970"/>
                  </a:ext>
                </a:extLst>
              </a:tr>
              <a:tr h="365943">
                <a:tc>
                  <a:txBody>
                    <a:bodyPr/>
                    <a:lstStyle/>
                    <a:p>
                      <a:pPr algn="l" fontAlgn="b"/>
                      <a:r>
                        <a:rPr lang="en-US" sz="1900" u="none" strike="noStrike">
                          <a:effectLst/>
                        </a:rPr>
                        <a:t>   midwest</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21% (3,919)</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13% (1,331)</a:t>
                      </a:r>
                      <a:endParaRPr lang="en-US" sz="1900" b="0"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01283137"/>
                  </a:ext>
                </a:extLst>
              </a:tr>
              <a:tr h="384968">
                <a:tc>
                  <a:txBody>
                    <a:bodyPr/>
                    <a:lstStyle/>
                    <a:p>
                      <a:pPr algn="l" fontAlgn="b"/>
                      <a:r>
                        <a:rPr lang="en-US" sz="1900" u="none" strike="noStrike">
                          <a:effectLst/>
                        </a:rPr>
                        <a:t>   northeast</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25% (4,705)</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21% (2,143)</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892548456"/>
                  </a:ext>
                </a:extLst>
              </a:tr>
              <a:tr h="365943">
                <a:tc>
                  <a:txBody>
                    <a:bodyPr/>
                    <a:lstStyle/>
                    <a:p>
                      <a:pPr algn="l" fontAlgn="b"/>
                      <a:r>
                        <a:rPr lang="en-US" sz="1900" b="1" u="none" strike="noStrike" dirty="0">
                          <a:effectLst/>
                        </a:rPr>
                        <a:t>   south</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46% (8,806)</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a:effectLst/>
                        </a:rPr>
                        <a:t>32% (3,233)</a:t>
                      </a:r>
                      <a:endParaRPr lang="en-US" sz="1900" b="1"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483426424"/>
                  </a:ext>
                </a:extLst>
              </a:tr>
              <a:tr h="365943">
                <a:tc>
                  <a:txBody>
                    <a:bodyPr/>
                    <a:lstStyle/>
                    <a:p>
                      <a:pPr algn="l" fontAlgn="b"/>
                      <a:r>
                        <a:rPr lang="en-US" sz="1900" b="1" u="none" strike="noStrike">
                          <a:effectLst/>
                        </a:rPr>
                        <a:t>   west</a:t>
                      </a:r>
                      <a:endParaRPr lang="en-US" sz="1900" b="1"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a:effectLst/>
                        </a:rPr>
                        <a:t> 9% (1,663)</a:t>
                      </a:r>
                      <a:endParaRPr lang="en-US" sz="1900" b="1"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33% (3,311)</a:t>
                      </a:r>
                      <a:endParaRPr lang="en-US" sz="1900" b="1"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3689524755"/>
                  </a:ext>
                </a:extLst>
              </a:tr>
              <a:tr h="311906">
                <a:tc>
                  <a:txBody>
                    <a:bodyPr/>
                    <a:lstStyle/>
                    <a:p>
                      <a:pPr algn="l" fontAlgn="b"/>
                      <a:r>
                        <a:rPr lang="en-US" sz="1900" u="none" strike="noStrike" dirty="0">
                          <a:effectLst/>
                        </a:rPr>
                        <a:t>BMI</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a:effectLst/>
                        </a:rPr>
                        <a:t>30 (±8)</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32 (±9)</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3130320148"/>
                  </a:ext>
                </a:extLst>
              </a:tr>
              <a:tr h="365943">
                <a:tc>
                  <a:txBody>
                    <a:bodyPr/>
                    <a:lstStyle/>
                    <a:p>
                      <a:pPr algn="l" fontAlgn="b"/>
                      <a:r>
                        <a:rPr lang="en-US" sz="1900" u="none" strike="noStrike">
                          <a:effectLst/>
                        </a:rPr>
                        <a:t>CHF</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26% (4,913)</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18% (1,789)</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3515365324"/>
                  </a:ext>
                </a:extLst>
              </a:tr>
              <a:tr h="365943">
                <a:tc>
                  <a:txBody>
                    <a:bodyPr/>
                    <a:lstStyle/>
                    <a:p>
                      <a:pPr algn="l" fontAlgn="b"/>
                      <a:r>
                        <a:rPr lang="en-US" sz="1900" u="none" strike="noStrike">
                          <a:effectLst/>
                        </a:rPr>
                        <a:t>COPD</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33% (6,300)</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30% (2,974)</a:t>
                      </a:r>
                      <a:endParaRPr lang="en-US" sz="1900" b="0"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583711089"/>
                  </a:ext>
                </a:extLst>
              </a:tr>
              <a:tr h="317387">
                <a:tc>
                  <a:txBody>
                    <a:bodyPr/>
                    <a:lstStyle/>
                    <a:p>
                      <a:pPr algn="l" fontAlgn="b"/>
                      <a:r>
                        <a:rPr lang="en-US" sz="1900" u="none" strike="noStrike">
                          <a:effectLst/>
                        </a:rPr>
                        <a:t>Neuromuscular Disease</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 3% (655)</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a:effectLst/>
                        </a:rPr>
                        <a:t> 5% (452)</a:t>
                      </a:r>
                      <a:endParaRPr lang="en-US" sz="1900" b="1"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62077696"/>
                  </a:ext>
                </a:extLst>
              </a:tr>
              <a:tr h="365943">
                <a:tc>
                  <a:txBody>
                    <a:bodyPr/>
                    <a:lstStyle/>
                    <a:p>
                      <a:pPr algn="l" fontAlgn="b"/>
                      <a:r>
                        <a:rPr lang="en-US" sz="1900" u="none" strike="noStrike">
                          <a:effectLst/>
                        </a:rPr>
                        <a:t>OSA</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25% (4,854)</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34% (3,381)</a:t>
                      </a:r>
                      <a:endParaRPr lang="en-US" sz="1900" b="1"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516962509"/>
                  </a:ext>
                </a:extLst>
              </a:tr>
            </a:tbl>
          </a:graphicData>
        </a:graphic>
      </p:graphicFrame>
    </p:spTree>
    <p:extLst>
      <p:ext uri="{BB962C8B-B14F-4D97-AF65-F5344CB8AC3E}">
        <p14:creationId xmlns:p14="http://schemas.microsoft.com/office/powerpoint/2010/main" val="283511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7C1-6C99-0000-6746-E2460EA6EAF1}"/>
              </a:ext>
            </a:extLst>
          </p:cNvPr>
          <p:cNvSpPr>
            <a:spLocks noGrp="1"/>
          </p:cNvSpPr>
          <p:nvPr>
            <p:ph type="title"/>
          </p:nvPr>
        </p:nvSpPr>
        <p:spPr/>
        <p:txBody>
          <a:bodyPr>
            <a:normAutofit/>
          </a:bodyPr>
          <a:lstStyle/>
          <a:p>
            <a:r>
              <a:rPr lang="en-US" dirty="0"/>
              <a:t>Intuition: use common data elements to accurately infer missing data elements </a:t>
            </a:r>
          </a:p>
        </p:txBody>
      </p:sp>
      <p:sp>
        <p:nvSpPr>
          <p:cNvPr id="3" name="Content Placeholder 2">
            <a:extLst>
              <a:ext uri="{FF2B5EF4-FFF2-40B4-BE49-F238E27FC236}">
                <a16:creationId xmlns:a16="http://schemas.microsoft.com/office/drawing/2014/main" id="{86E1B5F1-85DF-739D-95FC-BA5940FA5D62}"/>
              </a:ext>
            </a:extLst>
          </p:cNvPr>
          <p:cNvSpPr>
            <a:spLocks noGrp="1"/>
          </p:cNvSpPr>
          <p:nvPr>
            <p:ph idx="1"/>
          </p:nvPr>
        </p:nvSpPr>
        <p:spPr/>
        <p:txBody>
          <a:bodyPr>
            <a:normAutofit fontScale="92500"/>
          </a:bodyPr>
          <a:lstStyle/>
          <a:p>
            <a:r>
              <a:rPr lang="en-US" dirty="0"/>
              <a:t>May be missing because they are not tracked in the dataset</a:t>
            </a:r>
          </a:p>
          <a:p>
            <a:pPr lvl="1"/>
            <a:r>
              <a:rPr lang="en-US" dirty="0"/>
              <a:t>E.g. National Inpatient Sample: ICD, procedures, and Demographics</a:t>
            </a:r>
          </a:p>
          <a:p>
            <a:r>
              <a:rPr lang="en-US" dirty="0"/>
              <a:t>May be missing because they were not obtained/recorded by the clinician</a:t>
            </a:r>
          </a:p>
          <a:p>
            <a:endParaRPr lang="en-US" dirty="0"/>
          </a:p>
          <a:p>
            <a:r>
              <a:rPr lang="en-US" dirty="0"/>
              <a:t>Desired Specs: </a:t>
            </a:r>
          </a:p>
          <a:p>
            <a:pPr lvl="1"/>
            <a:r>
              <a:rPr lang="en-US" i="1" dirty="0"/>
              <a:t>REALLY simple: </a:t>
            </a:r>
            <a:r>
              <a:rPr lang="en-US" dirty="0"/>
              <a:t>Usable by researchers (available as </a:t>
            </a:r>
            <a:r>
              <a:rPr lang="en-US" dirty="0" err="1"/>
              <a:t>ShinyApp</a:t>
            </a:r>
            <a:r>
              <a:rPr lang="en-US" dirty="0"/>
              <a:t> on my </a:t>
            </a:r>
            <a:r>
              <a:rPr lang="en-US" dirty="0" err="1"/>
              <a:t>github</a:t>
            </a:r>
            <a:r>
              <a:rPr lang="en-US" dirty="0"/>
              <a:t>). No ML*</a:t>
            </a:r>
          </a:p>
          <a:p>
            <a:pPr lvl="1"/>
            <a:r>
              <a:rPr lang="en-US" dirty="0"/>
              <a:t>Usable on different data-sets:</a:t>
            </a:r>
          </a:p>
          <a:p>
            <a:pPr lvl="2"/>
            <a:r>
              <a:rPr lang="en-US" dirty="0"/>
              <a:t> e.g. NHIS (ICD codes &amp; demographics only), health record data (more data elements)</a:t>
            </a:r>
          </a:p>
          <a:p>
            <a:pPr lvl="1"/>
            <a:r>
              <a:rPr lang="en-US" dirty="0"/>
              <a:t>Probabilistic: Give either a categorical (v. low, low, high, v. high) or numerical prediction.</a:t>
            </a:r>
          </a:p>
          <a:p>
            <a:pPr lvl="2"/>
            <a:r>
              <a:rPr lang="en-US" dirty="0"/>
              <a:t>Some tasks warrant high specificity; others high sensitivity. Allows researcher discretion</a:t>
            </a:r>
          </a:p>
        </p:txBody>
      </p:sp>
    </p:spTree>
    <p:extLst>
      <p:ext uri="{BB962C8B-B14F-4D97-AF65-F5344CB8AC3E}">
        <p14:creationId xmlns:p14="http://schemas.microsoft.com/office/powerpoint/2010/main" val="13022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40185-0427-FDB1-B7E2-387C85DB01A9}"/>
              </a:ext>
            </a:extLst>
          </p:cNvPr>
          <p:cNvSpPr>
            <a:spLocks noGrp="1"/>
          </p:cNvSpPr>
          <p:nvPr>
            <p:ph idx="1"/>
          </p:nvPr>
        </p:nvSpPr>
        <p:spPr/>
        <p:txBody>
          <a:bodyPr>
            <a:normAutofit/>
          </a:bodyPr>
          <a:lstStyle/>
          <a:p>
            <a:pPr marL="0" indent="0">
              <a:buNone/>
            </a:pPr>
            <a:endParaRPr lang="en-US" dirty="0">
              <a:effectLst/>
              <a:latin typeface="Helvetica Neue" panose="02000503000000020004" pitchFamily="2" charset="0"/>
            </a:endParaRPr>
          </a:p>
          <a:p>
            <a:endParaRPr lang="en-US" dirty="0"/>
          </a:p>
        </p:txBody>
      </p:sp>
      <p:sp>
        <p:nvSpPr>
          <p:cNvPr id="6" name="Content Placeholder 2">
            <a:extLst>
              <a:ext uri="{FF2B5EF4-FFF2-40B4-BE49-F238E27FC236}">
                <a16:creationId xmlns:a16="http://schemas.microsoft.com/office/drawing/2014/main" id="{F9126A29-5B78-6749-B398-38CF7A429A6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Helvetica Neue" panose="02000503000000020004" pitchFamily="2" charset="0"/>
            </a:endParaRPr>
          </a:p>
          <a:p>
            <a:endParaRPr lang="en-US" dirty="0"/>
          </a:p>
        </p:txBody>
      </p:sp>
      <p:pic>
        <p:nvPicPr>
          <p:cNvPr id="4" name="Picture 3">
            <a:extLst>
              <a:ext uri="{FF2B5EF4-FFF2-40B4-BE49-F238E27FC236}">
                <a16:creationId xmlns:a16="http://schemas.microsoft.com/office/drawing/2014/main" id="{C9345F44-79D5-AEC7-AF5F-AD8F7D6B790F}"/>
              </a:ext>
            </a:extLst>
          </p:cNvPr>
          <p:cNvPicPr>
            <a:picLocks noChangeAspect="1"/>
          </p:cNvPicPr>
          <p:nvPr/>
        </p:nvPicPr>
        <p:blipFill>
          <a:blip r:embed="rId3"/>
          <a:stretch>
            <a:fillRect/>
          </a:stretch>
        </p:blipFill>
        <p:spPr>
          <a:xfrm>
            <a:off x="449460" y="756010"/>
            <a:ext cx="4380432" cy="828985"/>
          </a:xfrm>
          <a:prstGeom prst="rect">
            <a:avLst/>
          </a:prstGeom>
        </p:spPr>
      </p:pic>
      <p:grpSp>
        <p:nvGrpSpPr>
          <p:cNvPr id="14" name="Group 13">
            <a:extLst>
              <a:ext uri="{FF2B5EF4-FFF2-40B4-BE49-F238E27FC236}">
                <a16:creationId xmlns:a16="http://schemas.microsoft.com/office/drawing/2014/main" id="{BF7EFE0C-FDAA-DA37-5CDB-59C8965E397C}"/>
              </a:ext>
            </a:extLst>
          </p:cNvPr>
          <p:cNvGrpSpPr/>
          <p:nvPr/>
        </p:nvGrpSpPr>
        <p:grpSpPr>
          <a:xfrm>
            <a:off x="613154" y="1943627"/>
            <a:ext cx="4053044" cy="3938873"/>
            <a:chOff x="342898" y="1821846"/>
            <a:chExt cx="4053044" cy="3938873"/>
          </a:xfrm>
        </p:grpSpPr>
        <p:pic>
          <p:nvPicPr>
            <p:cNvPr id="8" name="Picture 7">
              <a:extLst>
                <a:ext uri="{FF2B5EF4-FFF2-40B4-BE49-F238E27FC236}">
                  <a16:creationId xmlns:a16="http://schemas.microsoft.com/office/drawing/2014/main" id="{66E87646-D830-C718-783C-F89D8522B4C9}"/>
                </a:ext>
              </a:extLst>
            </p:cNvPr>
            <p:cNvPicPr>
              <a:picLocks noChangeAspect="1"/>
            </p:cNvPicPr>
            <p:nvPr/>
          </p:nvPicPr>
          <p:blipFill>
            <a:blip r:embed="rId4"/>
            <a:stretch>
              <a:fillRect/>
            </a:stretch>
          </p:blipFill>
          <p:spPr>
            <a:xfrm>
              <a:off x="342899" y="1821846"/>
              <a:ext cx="4053043" cy="3938873"/>
            </a:xfrm>
            <a:prstGeom prst="rect">
              <a:avLst/>
            </a:prstGeom>
          </p:spPr>
        </p:pic>
        <p:sp>
          <p:nvSpPr>
            <p:cNvPr id="9" name="Rounded Rectangle 8">
              <a:extLst>
                <a:ext uri="{FF2B5EF4-FFF2-40B4-BE49-F238E27FC236}">
                  <a16:creationId xmlns:a16="http://schemas.microsoft.com/office/drawing/2014/main" id="{A4AB39A1-128E-0B80-005F-1CAD984EDBDC}"/>
                </a:ext>
              </a:extLst>
            </p:cNvPr>
            <p:cNvSpPr/>
            <p:nvPr/>
          </p:nvSpPr>
          <p:spPr>
            <a:xfrm>
              <a:off x="342900" y="2463800"/>
              <a:ext cx="3937000" cy="63500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806C629-6DD2-1CCC-A3D4-1ADBEA9C2565}"/>
                </a:ext>
              </a:extLst>
            </p:cNvPr>
            <p:cNvSpPr/>
            <p:nvPr/>
          </p:nvSpPr>
          <p:spPr>
            <a:xfrm>
              <a:off x="342898" y="4871719"/>
              <a:ext cx="3937000" cy="87630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 name="Table 13">
            <a:extLst>
              <a:ext uri="{FF2B5EF4-FFF2-40B4-BE49-F238E27FC236}">
                <a16:creationId xmlns:a16="http://schemas.microsoft.com/office/drawing/2014/main" id="{FD8F25BB-C2BD-5AC5-609E-5C5CA3CAAFF6}"/>
              </a:ext>
            </a:extLst>
          </p:cNvPr>
          <p:cNvGraphicFramePr>
            <a:graphicFrameLocks noGrp="1"/>
          </p:cNvGraphicFramePr>
          <p:nvPr>
            <p:extLst>
              <p:ext uri="{D42A27DB-BD31-4B8C-83A1-F6EECF244321}">
                <p14:modId xmlns:p14="http://schemas.microsoft.com/office/powerpoint/2010/main" val="1236623462"/>
              </p:ext>
            </p:extLst>
          </p:nvPr>
        </p:nvGraphicFramePr>
        <p:xfrm>
          <a:off x="6023118" y="2449060"/>
          <a:ext cx="3898692" cy="1107440"/>
        </p:xfrm>
        <a:graphic>
          <a:graphicData uri="http://schemas.openxmlformats.org/drawingml/2006/table">
            <a:tbl>
              <a:tblPr firstRow="1" bandRow="1">
                <a:tableStyleId>{2D5ABB26-0587-4C30-8999-92F81FD0307C}</a:tableStyleId>
              </a:tblPr>
              <a:tblGrid>
                <a:gridCol w="1125511">
                  <a:extLst>
                    <a:ext uri="{9D8B030D-6E8A-4147-A177-3AD203B41FA5}">
                      <a16:colId xmlns:a16="http://schemas.microsoft.com/office/drawing/2014/main" val="4137828673"/>
                    </a:ext>
                  </a:extLst>
                </a:gridCol>
                <a:gridCol w="944381">
                  <a:extLst>
                    <a:ext uri="{9D8B030D-6E8A-4147-A177-3AD203B41FA5}">
                      <a16:colId xmlns:a16="http://schemas.microsoft.com/office/drawing/2014/main" val="3771098518"/>
                    </a:ext>
                  </a:extLst>
                </a:gridCol>
                <a:gridCol w="974360">
                  <a:extLst>
                    <a:ext uri="{9D8B030D-6E8A-4147-A177-3AD203B41FA5}">
                      <a16:colId xmlns:a16="http://schemas.microsoft.com/office/drawing/2014/main" val="1087712084"/>
                    </a:ext>
                  </a:extLst>
                </a:gridCol>
                <a:gridCol w="854440">
                  <a:extLst>
                    <a:ext uri="{9D8B030D-6E8A-4147-A177-3AD203B41FA5}">
                      <a16:colId xmlns:a16="http://schemas.microsoft.com/office/drawing/2014/main" val="1231309423"/>
                    </a:ext>
                  </a:extLst>
                </a:gridCol>
              </a:tblGrid>
              <a:tr h="340033">
                <a:tc>
                  <a:txBody>
                    <a:bodyPr/>
                    <a:lstStyle/>
                    <a:p>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en-US" dirty="0"/>
                        <a:t>PA diameter</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a:txBody>
                    <a:bodyPr/>
                    <a:lstStyle/>
                    <a:p>
                      <a:r>
                        <a:rPr lang="en-US" dirty="0"/>
                        <a:t>PA:AA</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876833"/>
                  </a:ext>
                </a:extLst>
              </a:tr>
              <a:tr h="370840">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a:t>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Women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09764496"/>
                  </a:ext>
                </a:extLst>
              </a:tr>
              <a:tr h="370840">
                <a:tc>
                  <a:txBody>
                    <a:bodyPr/>
                    <a:lstStyle/>
                    <a:p>
                      <a:r>
                        <a:rPr lang="en-US" dirty="0"/>
                        <a:t>Threshold</a:t>
                      </a:r>
                    </a:p>
                  </a:txBody>
                  <a:tcPr/>
                </a:tc>
                <a:tc>
                  <a:txBody>
                    <a:bodyPr/>
                    <a:lstStyle/>
                    <a:p>
                      <a:r>
                        <a:rPr lang="en-US" dirty="0"/>
                        <a:t>29 mm</a:t>
                      </a:r>
                    </a:p>
                  </a:txBody>
                  <a:tcPr>
                    <a:lnT w="12700" cap="flat" cmpd="sng" algn="ctr">
                      <a:solidFill>
                        <a:schemeClr val="tx1"/>
                      </a:solidFill>
                      <a:prstDash val="solid"/>
                      <a:round/>
                      <a:headEnd type="none" w="med" len="med"/>
                      <a:tailEnd type="none" w="med" len="med"/>
                    </a:lnT>
                  </a:tcPr>
                </a:tc>
                <a:tc>
                  <a:txBody>
                    <a:bodyPr/>
                    <a:lstStyle/>
                    <a:p>
                      <a:r>
                        <a:rPr lang="en-US" dirty="0"/>
                        <a:t>27 mm</a:t>
                      </a:r>
                    </a:p>
                  </a:txBody>
                  <a:tcPr>
                    <a:lnT w="12700" cap="flat" cmpd="sng" algn="ctr">
                      <a:solidFill>
                        <a:schemeClr val="tx1"/>
                      </a:solidFill>
                      <a:prstDash val="solid"/>
                      <a:round/>
                      <a:headEnd type="none" w="med" len="med"/>
                      <a:tailEnd type="none" w="med" len="med"/>
                    </a:lnT>
                  </a:tcPr>
                </a:tc>
                <a:tc>
                  <a:txBody>
                    <a:bodyPr/>
                    <a:lstStyle/>
                    <a:p>
                      <a:r>
                        <a:rPr lang="en-US" dirty="0"/>
                        <a:t>0.9</a:t>
                      </a:r>
                    </a:p>
                  </a:txBody>
                  <a:tcPr/>
                </a:tc>
                <a:extLst>
                  <a:ext uri="{0D108BD9-81ED-4DB2-BD59-A6C34878D82A}">
                    <a16:rowId xmlns:a16="http://schemas.microsoft.com/office/drawing/2014/main" val="1347437016"/>
                  </a:ext>
                </a:extLst>
              </a:tr>
            </a:tbl>
          </a:graphicData>
        </a:graphic>
      </p:graphicFrame>
      <p:sp>
        <p:nvSpPr>
          <p:cNvPr id="12" name="TextBox 11">
            <a:extLst>
              <a:ext uri="{FF2B5EF4-FFF2-40B4-BE49-F238E27FC236}">
                <a16:creationId xmlns:a16="http://schemas.microsoft.com/office/drawing/2014/main" id="{B3E7E161-E24D-2D1B-3159-D837E839BBDE}"/>
              </a:ext>
            </a:extLst>
          </p:cNvPr>
          <p:cNvSpPr txBox="1"/>
          <p:nvPr/>
        </p:nvSpPr>
        <p:spPr>
          <a:xfrm>
            <a:off x="5244165" y="1620061"/>
            <a:ext cx="5375705" cy="646331"/>
          </a:xfrm>
          <a:prstGeom prst="rect">
            <a:avLst/>
          </a:prstGeom>
          <a:noFill/>
        </p:spPr>
        <p:txBody>
          <a:bodyPr wrap="square" rtlCol="0">
            <a:spAutoFit/>
          </a:bodyPr>
          <a:lstStyle/>
          <a:p>
            <a:r>
              <a:rPr lang="en-US" dirty="0"/>
              <a:t>Old: It is uncommon to see values more extreme than this in healthy patients </a:t>
            </a:r>
            <a:r>
              <a:rPr lang="en-US" b="1" dirty="0"/>
              <a:t>(classification)</a:t>
            </a:r>
          </a:p>
        </p:txBody>
      </p:sp>
      <p:sp>
        <p:nvSpPr>
          <p:cNvPr id="13" name="TextBox 12">
            <a:extLst>
              <a:ext uri="{FF2B5EF4-FFF2-40B4-BE49-F238E27FC236}">
                <a16:creationId xmlns:a16="http://schemas.microsoft.com/office/drawing/2014/main" id="{1D9A2B6D-438E-C67E-59CE-21A3C217D2FC}"/>
              </a:ext>
            </a:extLst>
          </p:cNvPr>
          <p:cNvSpPr txBox="1"/>
          <p:nvPr/>
        </p:nvSpPr>
        <p:spPr>
          <a:xfrm>
            <a:off x="5244166" y="3897023"/>
            <a:ext cx="5375706" cy="646331"/>
          </a:xfrm>
          <a:prstGeom prst="rect">
            <a:avLst/>
          </a:prstGeom>
          <a:noFill/>
        </p:spPr>
        <p:txBody>
          <a:bodyPr wrap="square" rtlCol="0">
            <a:spAutoFit/>
          </a:bodyPr>
          <a:lstStyle/>
          <a:p>
            <a:r>
              <a:rPr lang="en-US" dirty="0"/>
              <a:t>New: Values more extreme than this identify someone at risk of having or developing a problem </a:t>
            </a:r>
            <a:r>
              <a:rPr lang="en-US" b="1" dirty="0"/>
              <a:t>(prediction)</a:t>
            </a:r>
          </a:p>
        </p:txBody>
      </p:sp>
      <p:sp>
        <p:nvSpPr>
          <p:cNvPr id="15" name="TextBox 14">
            <a:extLst>
              <a:ext uri="{FF2B5EF4-FFF2-40B4-BE49-F238E27FC236}">
                <a16:creationId xmlns:a16="http://schemas.microsoft.com/office/drawing/2014/main" id="{2BE3C2BA-3887-7363-73FA-41AFB8A7A66C}"/>
              </a:ext>
            </a:extLst>
          </p:cNvPr>
          <p:cNvSpPr txBox="1"/>
          <p:nvPr/>
        </p:nvSpPr>
        <p:spPr>
          <a:xfrm>
            <a:off x="5541745" y="759282"/>
            <a:ext cx="4780544" cy="461665"/>
          </a:xfrm>
          <a:prstGeom prst="rect">
            <a:avLst/>
          </a:prstGeom>
          <a:noFill/>
        </p:spPr>
        <p:txBody>
          <a:bodyPr wrap="square" rtlCol="0">
            <a:spAutoFit/>
          </a:bodyPr>
          <a:lstStyle/>
          <a:p>
            <a:r>
              <a:rPr lang="en-US" sz="2400" dirty="0"/>
              <a:t>What makes a finding </a:t>
            </a:r>
            <a:r>
              <a:rPr lang="en-US" sz="2400" b="1" dirty="0"/>
              <a:t>abnormal</a:t>
            </a:r>
            <a:r>
              <a:rPr lang="en-US" sz="2400" dirty="0"/>
              <a:t>?</a:t>
            </a:r>
          </a:p>
        </p:txBody>
      </p:sp>
      <p:sp>
        <p:nvSpPr>
          <p:cNvPr id="16" name="TextBox 15">
            <a:extLst>
              <a:ext uri="{FF2B5EF4-FFF2-40B4-BE49-F238E27FC236}">
                <a16:creationId xmlns:a16="http://schemas.microsoft.com/office/drawing/2014/main" id="{5668DC9D-39BF-8A40-9BEA-02EC83C8A177}"/>
              </a:ext>
            </a:extLst>
          </p:cNvPr>
          <p:cNvSpPr txBox="1"/>
          <p:nvPr/>
        </p:nvSpPr>
        <p:spPr>
          <a:xfrm>
            <a:off x="5244165" y="4856031"/>
            <a:ext cx="3496740" cy="923330"/>
          </a:xfrm>
          <a:prstGeom prst="rect">
            <a:avLst/>
          </a:prstGeom>
          <a:noFill/>
        </p:spPr>
        <p:txBody>
          <a:bodyPr wrap="square" rtlCol="0">
            <a:spAutoFit/>
          </a:bodyPr>
          <a:lstStyle/>
          <a:p>
            <a:r>
              <a:rPr lang="en-US" dirty="0"/>
              <a:t>Ideal: Values more extreme than this identify someone who benefits from intervention </a:t>
            </a:r>
            <a:r>
              <a:rPr lang="en-US" b="1" dirty="0"/>
              <a:t>(prediction)</a:t>
            </a:r>
          </a:p>
        </p:txBody>
      </p:sp>
      <p:pic>
        <p:nvPicPr>
          <p:cNvPr id="17" name="Picture 16">
            <a:extLst>
              <a:ext uri="{FF2B5EF4-FFF2-40B4-BE49-F238E27FC236}">
                <a16:creationId xmlns:a16="http://schemas.microsoft.com/office/drawing/2014/main" id="{9AEC5963-9411-1C4F-A8FA-8130A59D825B}"/>
              </a:ext>
            </a:extLst>
          </p:cNvPr>
          <p:cNvPicPr>
            <a:picLocks noChangeAspect="1"/>
          </p:cNvPicPr>
          <p:nvPr/>
        </p:nvPicPr>
        <p:blipFill>
          <a:blip r:embed="rId5"/>
          <a:stretch>
            <a:fillRect/>
          </a:stretch>
        </p:blipFill>
        <p:spPr>
          <a:xfrm>
            <a:off x="9014075" y="4674680"/>
            <a:ext cx="1518301" cy="1481862"/>
          </a:xfrm>
          <a:prstGeom prst="rect">
            <a:avLst/>
          </a:prstGeom>
        </p:spPr>
      </p:pic>
    </p:spTree>
    <p:extLst>
      <p:ext uri="{BB962C8B-B14F-4D97-AF65-F5344CB8AC3E}">
        <p14:creationId xmlns:p14="http://schemas.microsoft.com/office/powerpoint/2010/main" val="274087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5CE9693-1840-4A35-EA83-95B3873510E7}"/>
              </a:ext>
            </a:extLst>
          </p:cNvPr>
          <p:cNvGraphicFramePr>
            <a:graphicFrameLocks noGrp="1"/>
          </p:cNvGraphicFramePr>
          <p:nvPr>
            <p:ph idx="1"/>
            <p:extLst>
              <p:ext uri="{D42A27DB-BD31-4B8C-83A1-F6EECF244321}">
                <p14:modId xmlns:p14="http://schemas.microsoft.com/office/powerpoint/2010/main" val="240402167"/>
              </p:ext>
            </p:extLst>
          </p:nvPr>
        </p:nvGraphicFramePr>
        <p:xfrm>
          <a:off x="308552" y="1405900"/>
          <a:ext cx="5787448" cy="1371600"/>
        </p:xfrm>
        <a:graphic>
          <a:graphicData uri="http://schemas.openxmlformats.org/drawingml/2006/table">
            <a:tbl>
              <a:tblPr firstRow="1" bandRow="1">
                <a:tableStyleId>{2D5ABB26-0587-4C30-8999-92F81FD0307C}</a:tableStyleId>
              </a:tblPr>
              <a:tblGrid>
                <a:gridCol w="1901772">
                  <a:extLst>
                    <a:ext uri="{9D8B030D-6E8A-4147-A177-3AD203B41FA5}">
                      <a16:colId xmlns:a16="http://schemas.microsoft.com/office/drawing/2014/main" val="3579638404"/>
                    </a:ext>
                  </a:extLst>
                </a:gridCol>
                <a:gridCol w="2015100">
                  <a:extLst>
                    <a:ext uri="{9D8B030D-6E8A-4147-A177-3AD203B41FA5}">
                      <a16:colId xmlns:a16="http://schemas.microsoft.com/office/drawing/2014/main" val="1462747231"/>
                    </a:ext>
                  </a:extLst>
                </a:gridCol>
                <a:gridCol w="1870576">
                  <a:extLst>
                    <a:ext uri="{9D8B030D-6E8A-4147-A177-3AD203B41FA5}">
                      <a16:colId xmlns:a16="http://schemas.microsoft.com/office/drawing/2014/main" val="2718897461"/>
                    </a:ext>
                  </a:extLst>
                </a:gridCol>
              </a:tblGrid>
              <a:tr h="530904">
                <a:tc>
                  <a:txBody>
                    <a:bodyPr/>
                    <a:lstStyle/>
                    <a:p>
                      <a:endParaRPr lang="en-US" sz="1800" dirty="0">
                        <a:solidFill>
                          <a:srgbClr val="36494C"/>
                        </a:solidFill>
                        <a:latin typeface="+mn-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dirty="0">
                          <a:solidFill>
                            <a:srgbClr val="36494C"/>
                          </a:solidFill>
                          <a:latin typeface="+mn-lt"/>
                        </a:rPr>
                        <a:t>HCO</a:t>
                      </a:r>
                      <a:r>
                        <a:rPr lang="en-US" sz="1800" baseline="-25000" dirty="0">
                          <a:solidFill>
                            <a:srgbClr val="36494C"/>
                          </a:solidFill>
                          <a:latin typeface="+mn-lt"/>
                        </a:rPr>
                        <a:t>3</a:t>
                      </a:r>
                      <a:r>
                        <a:rPr lang="en-US" sz="1800" baseline="30000" dirty="0">
                          <a:solidFill>
                            <a:srgbClr val="36494C"/>
                          </a:solidFill>
                          <a:latin typeface="+mn-lt"/>
                        </a:rPr>
                        <a:t>-</a:t>
                      </a:r>
                      <a:r>
                        <a:rPr lang="en-US" sz="1800" dirty="0">
                          <a:solidFill>
                            <a:srgbClr val="36494C"/>
                          </a:solidFill>
                          <a:latin typeface="+mn-lt"/>
                        </a:rPr>
                        <a:t> ≥ 27 mEq/L</a:t>
                      </a:r>
                    </a:p>
                    <a:p>
                      <a:r>
                        <a:rPr lang="en-US" sz="1800" dirty="0">
                          <a:solidFill>
                            <a:srgbClr val="36494C"/>
                          </a:solidFill>
                          <a:latin typeface="+mn-lt"/>
                        </a:rPr>
                        <a:t>(&amp; K ≥ 4.0 mEq/L)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800" dirty="0">
                          <a:solidFill>
                            <a:srgbClr val="36494C"/>
                          </a:solidFill>
                          <a:latin typeface="+mn-lt"/>
                        </a:rPr>
                        <a:t>HCO</a:t>
                      </a:r>
                      <a:r>
                        <a:rPr lang="en-US" sz="1800" baseline="-25000" dirty="0">
                          <a:solidFill>
                            <a:srgbClr val="36494C"/>
                          </a:solidFill>
                          <a:latin typeface="+mn-lt"/>
                        </a:rPr>
                        <a:t>3</a:t>
                      </a:r>
                      <a:r>
                        <a:rPr lang="en-US" sz="1800" baseline="30000" dirty="0">
                          <a:solidFill>
                            <a:srgbClr val="36494C"/>
                          </a:solidFill>
                          <a:latin typeface="+mn-lt"/>
                        </a:rPr>
                        <a:t>-</a:t>
                      </a:r>
                      <a:r>
                        <a:rPr lang="en-US" sz="1800" dirty="0">
                          <a:solidFill>
                            <a:srgbClr val="36494C"/>
                          </a:solidFill>
                          <a:latin typeface="+mn-lt"/>
                        </a:rPr>
                        <a:t> &lt; 27 mEq/L</a:t>
                      </a:r>
                    </a:p>
                    <a:p>
                      <a:r>
                        <a:rPr lang="en-US" sz="1800" dirty="0">
                          <a:solidFill>
                            <a:srgbClr val="36494C"/>
                          </a:solidFill>
                          <a:latin typeface="+mn-lt"/>
                        </a:rPr>
                        <a:t>(or K &lt; 4.0 mEq/L)</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509331"/>
                  </a:ext>
                </a:extLst>
              </a:tr>
              <a:tr h="163355">
                <a:tc>
                  <a:txBody>
                    <a:bodyPr/>
                    <a:lstStyle/>
                    <a:p>
                      <a:pPr marL="0" marR="0" lvl="0" indent="0" algn="l" defTabSz="4389011" rtl="0" eaLnBrk="1" fontAlgn="auto" latinLnBrk="0" hangingPunct="1">
                        <a:lnSpc>
                          <a:spcPct val="100000"/>
                        </a:lnSpc>
                        <a:spcBef>
                          <a:spcPts val="0"/>
                        </a:spcBef>
                        <a:spcAft>
                          <a:spcPts val="0"/>
                        </a:spcAft>
                        <a:buClrTx/>
                        <a:buSzTx/>
                        <a:buFontTx/>
                        <a:buNone/>
                        <a:tabLst/>
                        <a:defRPr/>
                      </a:pPr>
                      <a:r>
                        <a:rPr lang="en-US" sz="1800" dirty="0">
                          <a:solidFill>
                            <a:srgbClr val="36494C"/>
                          </a:solidFill>
                          <a:latin typeface="+mn-lt"/>
                        </a:rPr>
                        <a:t>PaCO</a:t>
                      </a:r>
                      <a:r>
                        <a:rPr lang="en-US" sz="1800" baseline="-25000" dirty="0">
                          <a:solidFill>
                            <a:srgbClr val="36494C"/>
                          </a:solidFill>
                          <a:latin typeface="+mn-lt"/>
                        </a:rPr>
                        <a:t>2</a:t>
                      </a:r>
                      <a:r>
                        <a:rPr lang="en-US" sz="1800" dirty="0">
                          <a:solidFill>
                            <a:srgbClr val="36494C"/>
                          </a:solidFill>
                          <a:latin typeface="+mn-lt"/>
                        </a:rPr>
                        <a:t> ≥ 45 </a:t>
                      </a:r>
                      <a:r>
                        <a:rPr lang="en-US" sz="1800" dirty="0">
                          <a:solidFill>
                            <a:schemeClr val="tx1"/>
                          </a:solidFill>
                          <a:latin typeface="+mn-lt"/>
                        </a:rPr>
                        <a:t>mmHg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a:solidFill>
                            <a:srgbClr val="36494C"/>
                          </a:solidFill>
                          <a:latin typeface="+mn-lt"/>
                        </a:rPr>
                        <a:t>True Positive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solidFill>
                            <a:srgbClr val="36494C"/>
                          </a:solidFill>
                          <a:latin typeface="+mn-lt"/>
                        </a:rPr>
                        <a:t>False Negative</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7418610"/>
                  </a:ext>
                </a:extLst>
              </a:tr>
              <a:tr h="163355">
                <a:tc>
                  <a:txBody>
                    <a:bodyPr/>
                    <a:lstStyle/>
                    <a:p>
                      <a:pPr marL="0" marR="0" lvl="0" indent="0" algn="l" defTabSz="4389011" rtl="0" eaLnBrk="1" fontAlgn="auto" latinLnBrk="0" hangingPunct="1">
                        <a:lnSpc>
                          <a:spcPct val="100000"/>
                        </a:lnSpc>
                        <a:spcBef>
                          <a:spcPts val="0"/>
                        </a:spcBef>
                        <a:spcAft>
                          <a:spcPts val="0"/>
                        </a:spcAft>
                        <a:buClrTx/>
                        <a:buSzTx/>
                        <a:buFontTx/>
                        <a:buNone/>
                        <a:tabLst/>
                        <a:defRPr/>
                      </a:pPr>
                      <a:r>
                        <a:rPr lang="en-US" sz="1800" dirty="0">
                          <a:solidFill>
                            <a:srgbClr val="36494C"/>
                          </a:solidFill>
                          <a:latin typeface="+mn-lt"/>
                        </a:rPr>
                        <a:t>PaCO</a:t>
                      </a:r>
                      <a:r>
                        <a:rPr lang="en-US" sz="1800" baseline="-25000" dirty="0">
                          <a:solidFill>
                            <a:srgbClr val="36494C"/>
                          </a:solidFill>
                          <a:latin typeface="+mn-lt"/>
                        </a:rPr>
                        <a:t>2</a:t>
                      </a:r>
                      <a:r>
                        <a:rPr lang="en-US" sz="1800" dirty="0">
                          <a:solidFill>
                            <a:srgbClr val="36494C"/>
                          </a:solidFill>
                          <a:latin typeface="+mn-lt"/>
                        </a:rPr>
                        <a:t> &lt; 45 mmHg</a:t>
                      </a:r>
                    </a:p>
                  </a:txBody>
                  <a:tcPr>
                    <a:lnR w="12700" cap="flat" cmpd="sng" algn="ctr">
                      <a:solidFill>
                        <a:schemeClr val="tx1"/>
                      </a:solidFill>
                      <a:prstDash val="solid"/>
                      <a:round/>
                      <a:headEnd type="none" w="med" len="med"/>
                      <a:tailEnd type="none" w="med" len="med"/>
                    </a:lnR>
                  </a:tcPr>
                </a:tc>
                <a:tc>
                  <a:txBody>
                    <a:bodyPr/>
                    <a:lstStyle/>
                    <a:p>
                      <a:pPr algn="ctr"/>
                      <a:r>
                        <a:rPr lang="en-US" sz="1800" dirty="0">
                          <a:solidFill>
                            <a:srgbClr val="36494C"/>
                          </a:solidFill>
                          <a:latin typeface="+mn-lt"/>
                        </a:rPr>
                        <a:t>False Positive</a:t>
                      </a: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a:solidFill>
                            <a:srgbClr val="36494C"/>
                          </a:solidFill>
                          <a:latin typeface="+mn-lt"/>
                        </a:rPr>
                        <a:t>True Negative</a:t>
                      </a:r>
                    </a:p>
                  </a:txBody>
                  <a:tcPr anchor="ctr"/>
                </a:tc>
                <a:extLst>
                  <a:ext uri="{0D108BD9-81ED-4DB2-BD59-A6C34878D82A}">
                    <a16:rowId xmlns:a16="http://schemas.microsoft.com/office/drawing/2014/main" val="4106856420"/>
                  </a:ext>
                </a:extLst>
              </a:tr>
            </a:tbl>
          </a:graphicData>
        </a:graphic>
      </p:graphicFrame>
      <p:sp>
        <p:nvSpPr>
          <p:cNvPr id="6" name="TextBox 5">
            <a:extLst>
              <a:ext uri="{FF2B5EF4-FFF2-40B4-BE49-F238E27FC236}">
                <a16:creationId xmlns:a16="http://schemas.microsoft.com/office/drawing/2014/main" id="{57AD3E24-99FF-AE20-E5F5-D84D7D36D476}"/>
              </a:ext>
            </a:extLst>
          </p:cNvPr>
          <p:cNvSpPr txBox="1"/>
          <p:nvPr/>
        </p:nvSpPr>
        <p:spPr>
          <a:xfrm>
            <a:off x="134912" y="194873"/>
            <a:ext cx="824459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ABG and BMP obtained on the same day</a:t>
            </a:r>
          </a:p>
          <a:p>
            <a:pPr marL="285750" indent="-285750">
              <a:buFont typeface="Arial" panose="020B0604020202020204" pitchFamily="34" charset="0"/>
              <a:buChar char="•"/>
            </a:pPr>
            <a:r>
              <a:rPr lang="en-US" dirty="0"/>
              <a:t>TriNetX: inception to now (~2018)</a:t>
            </a:r>
          </a:p>
          <a:p>
            <a:pPr marL="285750" indent="-285750">
              <a:buFont typeface="Arial" panose="020B0604020202020204" pitchFamily="34" charset="0"/>
              <a:buChar char="•"/>
            </a:pPr>
            <a:r>
              <a:rPr lang="en-US" dirty="0"/>
              <a:t>Categorize by level of care of encounter (Ambulatory, ED, Inpatient, ICU)</a:t>
            </a:r>
          </a:p>
          <a:p>
            <a:pPr marL="285750" indent="-285750">
              <a:buFont typeface="Arial" panose="020B0604020202020204" pitchFamily="34" charset="0"/>
              <a:buChar char="•"/>
            </a:pPr>
            <a:r>
              <a:rPr lang="en-US" dirty="0"/>
              <a:t>Categorize by whether they had received a diagnosis for CHF, COPD, OSA, Neuro, Opiate Use</a:t>
            </a:r>
          </a:p>
        </p:txBody>
      </p:sp>
      <p:graphicFrame>
        <p:nvGraphicFramePr>
          <p:cNvPr id="7" name="Table 6">
            <a:extLst>
              <a:ext uri="{FF2B5EF4-FFF2-40B4-BE49-F238E27FC236}">
                <a16:creationId xmlns:a16="http://schemas.microsoft.com/office/drawing/2014/main" id="{55D6DBCA-A15C-90BF-211B-C2109304E18B}"/>
              </a:ext>
            </a:extLst>
          </p:cNvPr>
          <p:cNvGraphicFramePr>
            <a:graphicFrameLocks noGrp="1"/>
          </p:cNvGraphicFramePr>
          <p:nvPr>
            <p:extLst>
              <p:ext uri="{D42A27DB-BD31-4B8C-83A1-F6EECF244321}">
                <p14:modId xmlns:p14="http://schemas.microsoft.com/office/powerpoint/2010/main" val="2850829277"/>
              </p:ext>
            </p:extLst>
          </p:nvPr>
        </p:nvGraphicFramePr>
        <p:xfrm>
          <a:off x="8259581" y="119153"/>
          <a:ext cx="3797507" cy="3214835"/>
        </p:xfrm>
        <a:graphic>
          <a:graphicData uri="http://schemas.openxmlformats.org/drawingml/2006/table">
            <a:tbl>
              <a:tblPr firstRow="1" bandRow="1">
                <a:tableStyleId>{2D5ABB26-0587-4C30-8999-92F81FD0307C}</a:tableStyleId>
              </a:tblPr>
              <a:tblGrid>
                <a:gridCol w="2081814">
                  <a:extLst>
                    <a:ext uri="{9D8B030D-6E8A-4147-A177-3AD203B41FA5}">
                      <a16:colId xmlns:a16="http://schemas.microsoft.com/office/drawing/2014/main" val="3635225258"/>
                    </a:ext>
                  </a:extLst>
                </a:gridCol>
                <a:gridCol w="1715693">
                  <a:extLst>
                    <a:ext uri="{9D8B030D-6E8A-4147-A177-3AD203B41FA5}">
                      <a16:colId xmlns:a16="http://schemas.microsoft.com/office/drawing/2014/main" val="337427319"/>
                    </a:ext>
                  </a:extLst>
                </a:gridCol>
              </a:tblGrid>
              <a:tr h="471635">
                <a:tc gridSpan="2">
                  <a:txBody>
                    <a:bodyPr/>
                    <a:lstStyle/>
                    <a:p>
                      <a:pPr algn="ctr"/>
                      <a:r>
                        <a:rPr lang="en-US" sz="1800" dirty="0">
                          <a:solidFill>
                            <a:srgbClr val="36494C"/>
                          </a:solidFill>
                          <a:latin typeface="Calibri" panose="020F0502020204030204" pitchFamily="34" charset="0"/>
                          <a:cs typeface="Calibri" panose="020F0502020204030204" pitchFamily="34" charset="0"/>
                        </a:rPr>
                        <a:t>n=242,298 with paired ABG-BMP </a:t>
                      </a:r>
                    </a:p>
                  </a:txBody>
                  <a:tcPr>
                    <a:lnB w="12700" cap="flat" cmpd="sng" algn="ctr">
                      <a:solidFill>
                        <a:schemeClr val="tx1"/>
                      </a:solidFill>
                      <a:prstDash val="solid"/>
                      <a:round/>
                      <a:headEnd type="none" w="med" len="med"/>
                      <a:tailEnd type="none" w="med" len="med"/>
                    </a:lnB>
                  </a:tcPr>
                </a:tc>
                <a:tc hMerge="1">
                  <a:txBody>
                    <a:bodyPr/>
                    <a:lstStyle/>
                    <a:p>
                      <a:r>
                        <a:rPr lang="en-US" sz="3600" dirty="0">
                          <a:solidFill>
                            <a:srgbClr val="36494C"/>
                          </a:solidFill>
                          <a:latin typeface="Century Gothic" panose="020B0502020202020204" pitchFamily="34" charset="0"/>
                        </a:rPr>
                        <a:t>PaCO</a:t>
                      </a:r>
                      <a:r>
                        <a:rPr lang="en-US" sz="3600" baseline="-25000" dirty="0">
                          <a:solidFill>
                            <a:srgbClr val="36494C"/>
                          </a:solidFill>
                          <a:latin typeface="Century Gothic" panose="020B0502020202020204" pitchFamily="34" charset="0"/>
                        </a:rPr>
                        <a:t>2</a:t>
                      </a:r>
                      <a:r>
                        <a:rPr lang="en-US" sz="3600" dirty="0">
                          <a:solidFill>
                            <a:srgbClr val="36494C"/>
                          </a:solidFill>
                          <a:latin typeface="Century Gothic" panose="020B0502020202020204" pitchFamily="34" charset="0"/>
                        </a:rPr>
                        <a:t> &lt; 45 </a:t>
                      </a:r>
                      <a:r>
                        <a:rPr lang="en-US" sz="3200" dirty="0">
                          <a:solidFill>
                            <a:srgbClr val="36494C"/>
                          </a:solidFill>
                          <a:latin typeface="Century Gothic" panose="020B0502020202020204" pitchFamily="34" charset="0"/>
                        </a:rPr>
                        <a:t>mmHg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4056649"/>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Age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800" dirty="0">
                          <a:solidFill>
                            <a:srgbClr val="36494C"/>
                          </a:solidFill>
                          <a:latin typeface="Calibri" panose="020F0502020204030204" pitchFamily="34" charset="0"/>
                          <a:cs typeface="Calibri" panose="020F0502020204030204" pitchFamily="34" charset="0"/>
                        </a:rPr>
                        <a:t>65±19 years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293516"/>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Female</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47%</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30432018"/>
                  </a:ext>
                </a:extLst>
              </a:tr>
              <a:tr h="0">
                <a:tc>
                  <a:txBody>
                    <a:bodyPr/>
                    <a:lstStyle/>
                    <a:p>
                      <a:r>
                        <a:rPr lang="en-US" sz="1800" dirty="0">
                          <a:solidFill>
                            <a:srgbClr val="36494C"/>
                          </a:solidFill>
                          <a:latin typeface="Calibri" panose="020F0502020204030204" pitchFamily="34" charset="0"/>
                          <a:cs typeface="Calibri" panose="020F0502020204030204" pitchFamily="34" charset="0"/>
                        </a:rPr>
                        <a:t>Race/Ethnicity</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17% Black</a:t>
                      </a:r>
                    </a:p>
                    <a:p>
                      <a:r>
                        <a:rPr lang="en-US" sz="1800" dirty="0">
                          <a:solidFill>
                            <a:srgbClr val="36494C"/>
                          </a:solidFill>
                          <a:latin typeface="Calibri" panose="020F0502020204030204" pitchFamily="34" charset="0"/>
                          <a:cs typeface="Calibri" panose="020F0502020204030204" pitchFamily="34" charset="0"/>
                        </a:rPr>
                        <a:t>62% White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1320384"/>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HCO</a:t>
                      </a:r>
                      <a:r>
                        <a:rPr lang="en-US" sz="1800" baseline="-25000" dirty="0">
                          <a:solidFill>
                            <a:srgbClr val="36494C"/>
                          </a:solidFill>
                          <a:latin typeface="Calibri" panose="020F0502020204030204" pitchFamily="34" charset="0"/>
                          <a:cs typeface="Calibri" panose="020F0502020204030204" pitchFamily="34" charset="0"/>
                        </a:rPr>
                        <a:t>3</a:t>
                      </a:r>
                      <a:r>
                        <a:rPr lang="en-US" sz="1800" baseline="30000" dirty="0">
                          <a:solidFill>
                            <a:srgbClr val="36494C"/>
                          </a:solidFill>
                          <a:latin typeface="Calibri" panose="020F0502020204030204" pitchFamily="34" charset="0"/>
                          <a:cs typeface="Calibri" panose="020F0502020204030204" pitchFamily="34" charset="0"/>
                        </a:rPr>
                        <a:t>-</a:t>
                      </a:r>
                      <a:r>
                        <a:rPr lang="en-US" sz="1800" dirty="0">
                          <a:solidFill>
                            <a:srgbClr val="36494C"/>
                          </a:solidFill>
                          <a:latin typeface="Calibri" panose="020F0502020204030204" pitchFamily="34" charset="0"/>
                          <a:cs typeface="Calibri" panose="020F0502020204030204" pitchFamily="34" charset="0"/>
                        </a:rPr>
                        <a:t> ≥ 27 mEq/L</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22% (n=53,3k)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44486024"/>
                  </a:ext>
                </a:extLst>
              </a:tr>
              <a:tr h="471635">
                <a:tc>
                  <a:txBody>
                    <a:bodyPr/>
                    <a:lstStyle/>
                    <a:p>
                      <a:r>
                        <a:rPr lang="en-US" sz="1800" dirty="0">
                          <a:solidFill>
                            <a:srgbClr val="36494C"/>
                          </a:solidFill>
                          <a:latin typeface="Calibri" panose="020F0502020204030204" pitchFamily="34" charset="0"/>
                          <a:cs typeface="Calibri" panose="020F0502020204030204" pitchFamily="34" charset="0"/>
                        </a:rPr>
                        <a:t>HCO</a:t>
                      </a:r>
                      <a:r>
                        <a:rPr lang="en-US" sz="1800" baseline="-25000" dirty="0">
                          <a:solidFill>
                            <a:srgbClr val="36494C"/>
                          </a:solidFill>
                          <a:latin typeface="Calibri" panose="020F0502020204030204" pitchFamily="34" charset="0"/>
                          <a:cs typeface="Calibri" panose="020F0502020204030204" pitchFamily="34" charset="0"/>
                        </a:rPr>
                        <a:t>3</a:t>
                      </a:r>
                      <a:r>
                        <a:rPr lang="en-US" sz="1800" baseline="30000" dirty="0">
                          <a:solidFill>
                            <a:srgbClr val="36494C"/>
                          </a:solidFill>
                          <a:latin typeface="Calibri" panose="020F0502020204030204" pitchFamily="34" charset="0"/>
                          <a:cs typeface="Calibri" panose="020F0502020204030204" pitchFamily="34" charset="0"/>
                        </a:rPr>
                        <a:t>-</a:t>
                      </a:r>
                      <a:r>
                        <a:rPr lang="en-US" sz="1800" dirty="0">
                          <a:solidFill>
                            <a:srgbClr val="36494C"/>
                          </a:solidFill>
                          <a:latin typeface="Calibri" panose="020F0502020204030204" pitchFamily="34" charset="0"/>
                          <a:cs typeface="Calibri" panose="020F0502020204030204" pitchFamily="34" charset="0"/>
                        </a:rPr>
                        <a:t> ≥ 27 mEq/L &amp; K</a:t>
                      </a:r>
                      <a:r>
                        <a:rPr lang="en-US" sz="1800" baseline="30000" dirty="0">
                          <a:solidFill>
                            <a:srgbClr val="36494C"/>
                          </a:solidFill>
                          <a:latin typeface="Calibri" panose="020F0502020204030204" pitchFamily="34" charset="0"/>
                          <a:cs typeface="Calibri" panose="020F0502020204030204" pitchFamily="34" charset="0"/>
                        </a:rPr>
                        <a:t>+</a:t>
                      </a:r>
                      <a:r>
                        <a:rPr lang="en-US" sz="1800" dirty="0">
                          <a:solidFill>
                            <a:srgbClr val="36494C"/>
                          </a:solidFill>
                          <a:latin typeface="Calibri" panose="020F0502020204030204" pitchFamily="34" charset="0"/>
                          <a:cs typeface="Calibri" panose="020F0502020204030204" pitchFamily="34" charset="0"/>
                        </a:rPr>
                        <a:t> ≥ 4.0 mEq/L</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15% (n=36.3k)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139432"/>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PaCO</a:t>
                      </a:r>
                      <a:r>
                        <a:rPr lang="en-US" sz="1800" baseline="-25000" dirty="0">
                          <a:solidFill>
                            <a:srgbClr val="36494C"/>
                          </a:solidFill>
                          <a:latin typeface="Calibri" panose="020F0502020204030204" pitchFamily="34" charset="0"/>
                          <a:cs typeface="Calibri" panose="020F0502020204030204" pitchFamily="34" charset="0"/>
                        </a:rPr>
                        <a:t>2</a:t>
                      </a:r>
                      <a:r>
                        <a:rPr lang="en-US" sz="1800" dirty="0">
                          <a:solidFill>
                            <a:srgbClr val="36494C"/>
                          </a:solidFill>
                          <a:latin typeface="Calibri" panose="020F0502020204030204" pitchFamily="34" charset="0"/>
                          <a:cs typeface="Calibri" panose="020F0502020204030204" pitchFamily="34" charset="0"/>
                        </a:rPr>
                        <a:t> ≥ 45 mmHg</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23% (n=55.7k)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26425648"/>
                  </a:ext>
                </a:extLst>
              </a:tr>
            </a:tbl>
          </a:graphicData>
        </a:graphic>
      </p:graphicFrame>
      <p:pic>
        <p:nvPicPr>
          <p:cNvPr id="10" name="Picture 9">
            <a:extLst>
              <a:ext uri="{FF2B5EF4-FFF2-40B4-BE49-F238E27FC236}">
                <a16:creationId xmlns:a16="http://schemas.microsoft.com/office/drawing/2014/main" id="{E8108EAD-BC21-AB9E-9649-96AE513CAA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5957" y="3915909"/>
            <a:ext cx="3662135" cy="2441423"/>
          </a:xfrm>
          <a:prstGeom prst="rect">
            <a:avLst/>
          </a:prstGeom>
        </p:spPr>
      </p:pic>
      <p:pic>
        <p:nvPicPr>
          <p:cNvPr id="11" name="Picture 10">
            <a:extLst>
              <a:ext uri="{FF2B5EF4-FFF2-40B4-BE49-F238E27FC236}">
                <a16:creationId xmlns:a16="http://schemas.microsoft.com/office/drawing/2014/main" id="{DADCBD09-13B7-6871-D766-612A9B7E6E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03994" y="3951199"/>
            <a:ext cx="3662133" cy="2441422"/>
          </a:xfrm>
          <a:prstGeom prst="rect">
            <a:avLst/>
          </a:prstGeom>
        </p:spPr>
      </p:pic>
      <p:sp>
        <p:nvSpPr>
          <p:cNvPr id="12" name="TextBox 11">
            <a:extLst>
              <a:ext uri="{FF2B5EF4-FFF2-40B4-BE49-F238E27FC236}">
                <a16:creationId xmlns:a16="http://schemas.microsoft.com/office/drawing/2014/main" id="{125BAB99-C076-E582-C81B-B015BCBCE591}"/>
              </a:ext>
            </a:extLst>
          </p:cNvPr>
          <p:cNvSpPr txBox="1"/>
          <p:nvPr/>
        </p:nvSpPr>
        <p:spPr>
          <a:xfrm>
            <a:off x="2146591" y="3538195"/>
            <a:ext cx="7914807" cy="369332"/>
          </a:xfrm>
          <a:prstGeom prst="rect">
            <a:avLst/>
          </a:prstGeom>
          <a:noFill/>
        </p:spPr>
        <p:txBody>
          <a:bodyPr wrap="square" rtlCol="0">
            <a:spAutoFit/>
          </a:bodyPr>
          <a:lstStyle/>
          <a:p>
            <a:r>
              <a:rPr lang="en-US" dirty="0"/>
              <a:t>Accuracy of ↑HCO3- only to predict ↑PaCO2</a:t>
            </a:r>
          </a:p>
        </p:txBody>
      </p:sp>
      <p:sp>
        <p:nvSpPr>
          <p:cNvPr id="13" name="TextBox 12">
            <a:extLst>
              <a:ext uri="{FF2B5EF4-FFF2-40B4-BE49-F238E27FC236}">
                <a16:creationId xmlns:a16="http://schemas.microsoft.com/office/drawing/2014/main" id="{337282B4-4309-8CCB-4110-CCDD479E65A7}"/>
              </a:ext>
            </a:extLst>
          </p:cNvPr>
          <p:cNvSpPr txBox="1"/>
          <p:nvPr/>
        </p:nvSpPr>
        <p:spPr>
          <a:xfrm>
            <a:off x="1851320" y="6313869"/>
            <a:ext cx="7914807" cy="369332"/>
          </a:xfrm>
          <a:prstGeom prst="rect">
            <a:avLst/>
          </a:prstGeom>
          <a:noFill/>
        </p:spPr>
        <p:txBody>
          <a:bodyPr wrap="square" rtlCol="0">
            <a:spAutoFit/>
          </a:bodyPr>
          <a:lstStyle/>
          <a:p>
            <a:r>
              <a:rPr lang="en-US" dirty="0"/>
              <a:t>*Spectrum Bias; Thresholds</a:t>
            </a:r>
          </a:p>
        </p:txBody>
      </p:sp>
    </p:spTree>
    <p:extLst>
      <p:ext uri="{BB962C8B-B14F-4D97-AF65-F5344CB8AC3E}">
        <p14:creationId xmlns:p14="http://schemas.microsoft.com/office/powerpoint/2010/main" val="2177365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592D02-912B-F93E-7383-D3DE226BE3FE}"/>
              </a:ext>
            </a:extLst>
          </p:cNvPr>
          <p:cNvSpPr txBox="1"/>
          <p:nvPr/>
        </p:nvSpPr>
        <p:spPr>
          <a:xfrm>
            <a:off x="2197257" y="62272"/>
            <a:ext cx="7914807" cy="369332"/>
          </a:xfrm>
          <a:prstGeom prst="rect">
            <a:avLst/>
          </a:prstGeom>
          <a:noFill/>
        </p:spPr>
        <p:txBody>
          <a:bodyPr wrap="square" rtlCol="0">
            <a:spAutoFit/>
          </a:bodyPr>
          <a:lstStyle/>
          <a:p>
            <a:r>
              <a:rPr lang="en-US" dirty="0"/>
              <a:t>Adding potassium ≥ 4.0 mEq/L criterion</a:t>
            </a:r>
          </a:p>
        </p:txBody>
      </p:sp>
      <p:pic>
        <p:nvPicPr>
          <p:cNvPr id="8" name="Picture 7">
            <a:extLst>
              <a:ext uri="{FF2B5EF4-FFF2-40B4-BE49-F238E27FC236}">
                <a16:creationId xmlns:a16="http://schemas.microsoft.com/office/drawing/2014/main" id="{C87A2353-5788-2D11-9F5F-C5F385D1A7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9424" y="475276"/>
            <a:ext cx="3687281" cy="2458187"/>
          </a:xfrm>
          <a:prstGeom prst="rect">
            <a:avLst/>
          </a:prstGeom>
        </p:spPr>
      </p:pic>
      <p:pic>
        <p:nvPicPr>
          <p:cNvPr id="9" name="Picture 8">
            <a:extLst>
              <a:ext uri="{FF2B5EF4-FFF2-40B4-BE49-F238E27FC236}">
                <a16:creationId xmlns:a16="http://schemas.microsoft.com/office/drawing/2014/main" id="{A61E4BEA-7421-D795-4128-1ECDD41DEC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6624" y="475276"/>
            <a:ext cx="3687281" cy="2458187"/>
          </a:xfrm>
          <a:prstGeom prst="rect">
            <a:avLst/>
          </a:prstGeom>
        </p:spPr>
      </p:pic>
      <p:pic>
        <p:nvPicPr>
          <p:cNvPr id="11" name="Picture 2" descr="Plot object">
            <a:extLst>
              <a:ext uri="{FF2B5EF4-FFF2-40B4-BE49-F238E27FC236}">
                <a16:creationId xmlns:a16="http://schemas.microsoft.com/office/drawing/2014/main" id="{C9DD9118-4ACA-F82D-A180-FC79CD994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02" y="3308832"/>
            <a:ext cx="5899644" cy="3522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3BCA091-2877-4B43-803D-CCBEC8FE6991}"/>
              </a:ext>
            </a:extLst>
          </p:cNvPr>
          <p:cNvSpPr txBox="1"/>
          <p:nvPr/>
        </p:nvSpPr>
        <p:spPr>
          <a:xfrm>
            <a:off x="1092375" y="2931652"/>
            <a:ext cx="4546817" cy="369332"/>
          </a:xfrm>
          <a:prstGeom prst="rect">
            <a:avLst/>
          </a:prstGeom>
          <a:noFill/>
        </p:spPr>
        <p:txBody>
          <a:bodyPr wrap="square" rtlCol="0">
            <a:spAutoFit/>
          </a:bodyPr>
          <a:lstStyle/>
          <a:p>
            <a:r>
              <a:rPr lang="en-US" dirty="0"/>
              <a:t>Accuracy of ↑HCO3- only to predict ↑PaCO2</a:t>
            </a:r>
          </a:p>
        </p:txBody>
      </p:sp>
      <p:pic>
        <p:nvPicPr>
          <p:cNvPr id="13" name="Picture 4" descr="Plot object">
            <a:extLst>
              <a:ext uri="{FF2B5EF4-FFF2-40B4-BE49-F238E27FC236}">
                <a16:creationId xmlns:a16="http://schemas.microsoft.com/office/drawing/2014/main" id="{F275E88B-2880-34FA-77C4-ADE6E46EED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9049" y="3273552"/>
            <a:ext cx="5899644" cy="35221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A78398-FBA6-05E9-3804-791CEFDB5420}"/>
              </a:ext>
            </a:extLst>
          </p:cNvPr>
          <p:cNvSpPr txBox="1"/>
          <p:nvPr/>
        </p:nvSpPr>
        <p:spPr>
          <a:xfrm>
            <a:off x="6700302" y="2930303"/>
            <a:ext cx="7914807" cy="369332"/>
          </a:xfrm>
          <a:prstGeom prst="rect">
            <a:avLst/>
          </a:prstGeom>
          <a:noFill/>
        </p:spPr>
        <p:txBody>
          <a:bodyPr wrap="square" rtlCol="0">
            <a:spAutoFit/>
          </a:bodyPr>
          <a:lstStyle/>
          <a:p>
            <a:r>
              <a:rPr lang="en-US" dirty="0"/>
              <a:t>Adding potassium ≥ 4.0 mEq/L criterion</a:t>
            </a:r>
          </a:p>
        </p:txBody>
      </p:sp>
    </p:spTree>
    <p:extLst>
      <p:ext uri="{BB962C8B-B14F-4D97-AF65-F5344CB8AC3E}">
        <p14:creationId xmlns:p14="http://schemas.microsoft.com/office/powerpoint/2010/main" val="1665308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57B3-1CE3-73D8-23EE-08767F26107B}"/>
              </a:ext>
            </a:extLst>
          </p:cNvPr>
          <p:cNvSpPr>
            <a:spLocks noGrp="1"/>
          </p:cNvSpPr>
          <p:nvPr>
            <p:ph type="title"/>
          </p:nvPr>
        </p:nvSpPr>
        <p:spPr/>
        <p:txBody>
          <a:bodyPr/>
          <a:lstStyle/>
          <a:p>
            <a:r>
              <a:rPr lang="en-US" dirty="0"/>
              <a:t>SRMA: Use of HCO3- in a outpatient sleep study center: different characteristics.</a:t>
            </a:r>
          </a:p>
        </p:txBody>
      </p:sp>
      <p:pic>
        <p:nvPicPr>
          <p:cNvPr id="4" name="Picture 3" descr="A picture containing text, screenshot, line, plot&#10;&#10;Description automatically generated">
            <a:extLst>
              <a:ext uri="{FF2B5EF4-FFF2-40B4-BE49-F238E27FC236}">
                <a16:creationId xmlns:a16="http://schemas.microsoft.com/office/drawing/2014/main" id="{E7769FF5-DFD6-0BA8-B334-B911F8472B8C}"/>
              </a:ext>
            </a:extLst>
          </p:cNvPr>
          <p:cNvPicPr>
            <a:picLocks noChangeAspect="1"/>
          </p:cNvPicPr>
          <p:nvPr/>
        </p:nvPicPr>
        <p:blipFill>
          <a:blip r:embed="rId3"/>
          <a:stretch>
            <a:fillRect/>
          </a:stretch>
        </p:blipFill>
        <p:spPr>
          <a:xfrm>
            <a:off x="1000125" y="1690688"/>
            <a:ext cx="8458200" cy="5049669"/>
          </a:xfrm>
          <a:prstGeom prst="rect">
            <a:avLst/>
          </a:prstGeom>
        </p:spPr>
      </p:pic>
    </p:spTree>
    <p:extLst>
      <p:ext uri="{BB962C8B-B14F-4D97-AF65-F5344CB8AC3E}">
        <p14:creationId xmlns:p14="http://schemas.microsoft.com/office/powerpoint/2010/main" val="3366726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8223-C46E-DF15-150E-7F4077753C74}"/>
              </a:ext>
            </a:extLst>
          </p:cNvPr>
          <p:cNvSpPr>
            <a:spLocks noGrp="1"/>
          </p:cNvSpPr>
          <p:nvPr>
            <p:ph type="title"/>
          </p:nvPr>
        </p:nvSpPr>
        <p:spPr/>
        <p:txBody>
          <a:bodyPr/>
          <a:lstStyle/>
          <a:p>
            <a:r>
              <a:rPr lang="en-US" dirty="0"/>
              <a:t>Can you combine different data-elements? </a:t>
            </a:r>
          </a:p>
        </p:txBody>
      </p:sp>
      <p:sp>
        <p:nvSpPr>
          <p:cNvPr id="3" name="Content Placeholder 2">
            <a:extLst>
              <a:ext uri="{FF2B5EF4-FFF2-40B4-BE49-F238E27FC236}">
                <a16:creationId xmlns:a16="http://schemas.microsoft.com/office/drawing/2014/main" id="{E299FB42-9218-850A-BF2E-DC094D15EA41}"/>
              </a:ext>
            </a:extLst>
          </p:cNvPr>
          <p:cNvSpPr>
            <a:spLocks noGrp="1"/>
          </p:cNvSpPr>
          <p:nvPr>
            <p:ph idx="1"/>
          </p:nvPr>
        </p:nvSpPr>
        <p:spPr>
          <a:xfrm>
            <a:off x="838200" y="1825625"/>
            <a:ext cx="9733547" cy="4351338"/>
          </a:xfrm>
        </p:spPr>
        <p:txBody>
          <a:bodyPr>
            <a:normAutofit lnSpcReduction="10000"/>
          </a:bodyPr>
          <a:lstStyle/>
          <a:p>
            <a:r>
              <a:rPr lang="en-US" dirty="0"/>
              <a:t>Aim: identify hypercapnia to a certain threshold probability </a:t>
            </a:r>
          </a:p>
          <a:p>
            <a:r>
              <a:rPr lang="en-US" dirty="0"/>
              <a:t>Bayes theorem:</a:t>
            </a:r>
          </a:p>
          <a:p>
            <a:pPr lvl="1"/>
            <a:r>
              <a:rPr lang="en-US" dirty="0"/>
              <a:t>LR = represents informativeness of a test</a:t>
            </a:r>
          </a:p>
          <a:p>
            <a:pPr lvl="1"/>
            <a:r>
              <a:rPr lang="en-US" b="1" dirty="0"/>
              <a:t>(↑)</a:t>
            </a:r>
            <a:r>
              <a:rPr lang="en-US" dirty="0"/>
              <a:t>Pretest * </a:t>
            </a:r>
            <a:r>
              <a:rPr lang="en-US" b="1" dirty="0"/>
              <a:t>(↓)</a:t>
            </a:r>
            <a:r>
              <a:rPr lang="en-US" dirty="0"/>
              <a:t>LR = </a:t>
            </a:r>
            <a:r>
              <a:rPr lang="en-US" b="1" dirty="0"/>
              <a:t>(no 𝚫)</a:t>
            </a:r>
            <a:r>
              <a:rPr lang="en-US" dirty="0"/>
              <a:t> Posttest</a:t>
            </a:r>
          </a:p>
          <a:p>
            <a:pPr lvl="1"/>
            <a:r>
              <a:rPr lang="en-US" i="1" dirty="0"/>
              <a:t>Regardless</a:t>
            </a:r>
            <a:r>
              <a:rPr lang="en-US" dirty="0"/>
              <a:t> of specific threshold</a:t>
            </a:r>
          </a:p>
          <a:p>
            <a:pPr lvl="1"/>
            <a:endParaRPr lang="en-US" dirty="0"/>
          </a:p>
          <a:p>
            <a:pPr marL="0" indent="0">
              <a:buNone/>
            </a:pPr>
            <a:r>
              <a:rPr lang="en-US" dirty="0"/>
              <a:t>To assess accuracy: need a “ground truth”: What to use when ABG not obtained? </a:t>
            </a:r>
          </a:p>
          <a:p>
            <a:r>
              <a:rPr lang="en-US" dirty="0"/>
              <a:t>Many conditions: ”clinician review”, not possible nor feasible</a:t>
            </a:r>
          </a:p>
          <a:p>
            <a:r>
              <a:rPr lang="en-US" dirty="0"/>
              <a:t>Proposal: Inverse probability of ABG </a:t>
            </a:r>
            <a:r>
              <a:rPr lang="en-US" dirty="0" err="1"/>
              <a:t>weigting</a:t>
            </a:r>
            <a:r>
              <a:rPr lang="en-US" dirty="0"/>
              <a:t>.</a:t>
            </a:r>
          </a:p>
        </p:txBody>
      </p:sp>
    </p:spTree>
    <p:extLst>
      <p:ext uri="{BB962C8B-B14F-4D97-AF65-F5344CB8AC3E}">
        <p14:creationId xmlns:p14="http://schemas.microsoft.com/office/powerpoint/2010/main" val="731923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646331"/>
          </a:xfrm>
          <a:prstGeom prst="rect">
            <a:avLst/>
          </a:prstGeom>
          <a:noFill/>
        </p:spPr>
        <p:txBody>
          <a:bodyPr wrap="square" rtlCol="0">
            <a:spAutoFit/>
          </a:bodyPr>
          <a:lstStyle/>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endParaRPr lang="en-US" sz="1100" dirty="0">
              <a:solidFill>
                <a:sysClr val="windowText" lastClr="000000"/>
              </a:solidFill>
            </a:endParaRPr>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4" name="TextBox 43">
            <a:extLst>
              <a:ext uri="{FF2B5EF4-FFF2-40B4-BE49-F238E27FC236}">
                <a16:creationId xmlns:a16="http://schemas.microsoft.com/office/drawing/2014/main" id="{B0E83431-364C-C254-8E9A-BFDE0636B9C7}"/>
              </a:ext>
            </a:extLst>
          </p:cNvPr>
          <p:cNvSpPr txBox="1"/>
          <p:nvPr/>
        </p:nvSpPr>
        <p:spPr>
          <a:xfrm>
            <a:off x="5621506" y="1090006"/>
            <a:ext cx="4433888" cy="923330"/>
          </a:xfrm>
          <a:prstGeom prst="rect">
            <a:avLst/>
          </a:prstGeom>
          <a:noFill/>
        </p:spPr>
        <p:txBody>
          <a:bodyPr wrap="square" rtlCol="0">
            <a:spAutoFit/>
          </a:bodyPr>
          <a:lstStyle/>
          <a:p>
            <a:r>
              <a:rPr lang="en-US" dirty="0"/>
              <a:t>Inverse Probability (of Testing) Weighting to create a </a:t>
            </a:r>
            <a:r>
              <a:rPr lang="en-US" dirty="0" err="1"/>
              <a:t>pseudopopulation</a:t>
            </a:r>
            <a:r>
              <a:rPr lang="en-US" dirty="0"/>
              <a:t> approximating if everyone had an ABG</a:t>
            </a:r>
          </a:p>
        </p:txBody>
      </p:sp>
      <p:sp>
        <p:nvSpPr>
          <p:cNvPr id="46" name="TextBox 45">
            <a:extLst>
              <a:ext uri="{FF2B5EF4-FFF2-40B4-BE49-F238E27FC236}">
                <a16:creationId xmlns:a16="http://schemas.microsoft.com/office/drawing/2014/main" id="{821A67F7-2DFF-D46C-4B79-842082B9DD50}"/>
              </a:ext>
            </a:extLst>
          </p:cNvPr>
          <p:cNvSpPr txBox="1"/>
          <p:nvPr/>
        </p:nvSpPr>
        <p:spPr>
          <a:xfrm>
            <a:off x="5621506" y="2203328"/>
            <a:ext cx="5629276" cy="646331"/>
          </a:xfrm>
          <a:prstGeom prst="rect">
            <a:avLst/>
          </a:prstGeom>
          <a:noFill/>
        </p:spPr>
        <p:txBody>
          <a:bodyPr wrap="square" rtlCol="0">
            <a:spAutoFit/>
          </a:bodyPr>
          <a:lstStyle/>
          <a:p>
            <a:r>
              <a:rPr lang="en-US" dirty="0"/>
              <a:t>To simplify, imagine everyone is either not-hypercapnic (PaCO2 = 35) or hypercapnic (PaCO2 = 55)</a:t>
            </a:r>
          </a:p>
        </p:txBody>
      </p:sp>
    </p:spTree>
    <p:extLst>
      <p:ext uri="{BB962C8B-B14F-4D97-AF65-F5344CB8AC3E}">
        <p14:creationId xmlns:p14="http://schemas.microsoft.com/office/powerpoint/2010/main" val="488048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b="1" dirty="0"/>
              <a:t>P(ABG | Blue) = 2/3 </a:t>
            </a:r>
          </a:p>
          <a:p>
            <a:r>
              <a:rPr lang="en-US" b="1"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 name="TextBox 1">
            <a:extLst>
              <a:ext uri="{FF2B5EF4-FFF2-40B4-BE49-F238E27FC236}">
                <a16:creationId xmlns:a16="http://schemas.microsoft.com/office/drawing/2014/main" id="{CE704054-DAEB-6490-3463-C0C6A3FAB371}"/>
              </a:ext>
            </a:extLst>
          </p:cNvPr>
          <p:cNvSpPr txBox="1"/>
          <p:nvPr/>
        </p:nvSpPr>
        <p:spPr>
          <a:xfrm>
            <a:off x="5566638" y="143947"/>
            <a:ext cx="4433888" cy="923330"/>
          </a:xfrm>
          <a:prstGeom prst="rect">
            <a:avLst/>
          </a:prstGeom>
          <a:noFill/>
        </p:spPr>
        <p:txBody>
          <a:bodyPr wrap="square" rtlCol="0">
            <a:spAutoFit/>
          </a:bodyPr>
          <a:lstStyle/>
          <a:p>
            <a:r>
              <a:rPr lang="en-US" dirty="0"/>
              <a:t>Inverse Probability (of Testing) Weighting to create a </a:t>
            </a:r>
            <a:r>
              <a:rPr lang="en-US" dirty="0" err="1"/>
              <a:t>pseudopopulation</a:t>
            </a:r>
            <a:r>
              <a:rPr lang="en-US" dirty="0"/>
              <a:t> approximating if everyone had an ABG</a:t>
            </a:r>
          </a:p>
        </p:txBody>
      </p:sp>
      <p:sp>
        <p:nvSpPr>
          <p:cNvPr id="3" name="TextBox 2">
            <a:extLst>
              <a:ext uri="{FF2B5EF4-FFF2-40B4-BE49-F238E27FC236}">
                <a16:creationId xmlns:a16="http://schemas.microsoft.com/office/drawing/2014/main" id="{116915C9-FB55-A8E9-A880-72C0C61A4C5F}"/>
              </a:ext>
            </a:extLst>
          </p:cNvPr>
          <p:cNvSpPr txBox="1"/>
          <p:nvPr/>
        </p:nvSpPr>
        <p:spPr>
          <a:xfrm>
            <a:off x="5624512" y="1948150"/>
            <a:ext cx="5629276" cy="646331"/>
          </a:xfrm>
          <a:prstGeom prst="rect">
            <a:avLst/>
          </a:prstGeom>
          <a:noFill/>
        </p:spPr>
        <p:txBody>
          <a:bodyPr wrap="square" rtlCol="0">
            <a:spAutoFit/>
          </a:bodyPr>
          <a:lstStyle/>
          <a:p>
            <a:r>
              <a:rPr lang="en-US" dirty="0"/>
              <a:t>To simplify, imagine everyone is either not-hypercapnic (PaCO2 = 35) or hypercapnic (PaCO2 = 55)</a:t>
            </a:r>
          </a:p>
        </p:txBody>
      </p:sp>
      <p:sp>
        <p:nvSpPr>
          <p:cNvPr id="4" name="TextBox 3">
            <a:extLst>
              <a:ext uri="{FF2B5EF4-FFF2-40B4-BE49-F238E27FC236}">
                <a16:creationId xmlns:a16="http://schemas.microsoft.com/office/drawing/2014/main" id="{2B94AC0C-123E-3F1D-7B70-9410BE66605A}"/>
              </a:ext>
            </a:extLst>
          </p:cNvPr>
          <p:cNvSpPr txBox="1"/>
          <p:nvPr/>
        </p:nvSpPr>
        <p:spPr>
          <a:xfrm>
            <a:off x="5624512" y="3200522"/>
            <a:ext cx="5629276" cy="646331"/>
          </a:xfrm>
          <a:prstGeom prst="rect">
            <a:avLst/>
          </a:prstGeom>
          <a:noFill/>
        </p:spPr>
        <p:txBody>
          <a:bodyPr wrap="square" rtlCol="0">
            <a:spAutoFit/>
          </a:bodyPr>
          <a:lstStyle/>
          <a:p>
            <a:r>
              <a:rPr lang="en-US" dirty="0"/>
              <a:t>Imagine we know (or perfectly model) the propensity of different types of people to get ABGs</a:t>
            </a:r>
          </a:p>
        </p:txBody>
      </p:sp>
    </p:spTree>
    <p:extLst>
      <p:ext uri="{BB962C8B-B14F-4D97-AF65-F5344CB8AC3E}">
        <p14:creationId xmlns:p14="http://schemas.microsoft.com/office/powerpoint/2010/main" val="2668663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dirty="0"/>
              <a:t>P(ABG | Blue) = 2/3 </a:t>
            </a:r>
          </a:p>
          <a:p>
            <a:r>
              <a:rPr lang="en-US"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sp>
        <p:nvSpPr>
          <p:cNvPr id="31" name="Rounded Rectangle 30">
            <a:extLst>
              <a:ext uri="{FF2B5EF4-FFF2-40B4-BE49-F238E27FC236}">
                <a16:creationId xmlns:a16="http://schemas.microsoft.com/office/drawing/2014/main" id="{8DBD3433-C3DD-2ED6-F87B-2685E3C11D9C}"/>
              </a:ext>
            </a:extLst>
          </p:cNvPr>
          <p:cNvSpPr/>
          <p:nvPr/>
        </p:nvSpPr>
        <p:spPr>
          <a:xfrm>
            <a:off x="1937144" y="689370"/>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E913551C-6261-9429-DE92-11D684674073}"/>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E3743473-2D35-3B01-07E4-949470F9C696}"/>
              </a:ext>
            </a:extLst>
          </p:cNvPr>
          <p:cNvSpPr/>
          <p:nvPr/>
        </p:nvSpPr>
        <p:spPr>
          <a:xfrm>
            <a:off x="938211" y="1595399"/>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08BAA3DB-9EBB-EEA4-EC62-DADC521EF4D9}"/>
              </a:ext>
            </a:extLst>
          </p:cNvPr>
          <p:cNvSpPr/>
          <p:nvPr/>
        </p:nvSpPr>
        <p:spPr>
          <a:xfrm>
            <a:off x="1955005" y="159773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DAE06EAE-5F3F-3673-5652-9D69E3087CCD}"/>
              </a:ext>
            </a:extLst>
          </p:cNvPr>
          <p:cNvSpPr/>
          <p:nvPr/>
        </p:nvSpPr>
        <p:spPr>
          <a:xfrm>
            <a:off x="938211" y="340935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981948F7-A9B3-EE91-BCE8-FB2D8FFCAAC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DB538C9A-2FF8-1BBF-27BD-7DC8C061DA1C}"/>
              </a:ext>
            </a:extLst>
          </p:cNvPr>
          <p:cNvSpPr/>
          <p:nvPr/>
        </p:nvSpPr>
        <p:spPr>
          <a:xfrm>
            <a:off x="2961675"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3A416EC6-BAA1-FD47-CDF3-29F7391DD16F}"/>
              </a:ext>
            </a:extLst>
          </p:cNvPr>
          <p:cNvSpPr/>
          <p:nvPr/>
        </p:nvSpPr>
        <p:spPr>
          <a:xfrm>
            <a:off x="2967034" y="2512134"/>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3" name="Rounded Rectangle 42">
            <a:extLst>
              <a:ext uri="{FF2B5EF4-FFF2-40B4-BE49-F238E27FC236}">
                <a16:creationId xmlns:a16="http://schemas.microsoft.com/office/drawing/2014/main" id="{7C4239B1-17C7-8274-D2C2-429A0F12FD37}"/>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14E7A49-A280-099B-BC0F-E690D376A7D6}"/>
              </a:ext>
            </a:extLst>
          </p:cNvPr>
          <p:cNvSpPr txBox="1"/>
          <p:nvPr/>
        </p:nvSpPr>
        <p:spPr>
          <a:xfrm>
            <a:off x="5907872" y="1268787"/>
            <a:ext cx="2743207" cy="923330"/>
          </a:xfrm>
          <a:prstGeom prst="rect">
            <a:avLst/>
          </a:prstGeom>
          <a:noFill/>
        </p:spPr>
        <p:txBody>
          <a:bodyPr wrap="square" rtlCol="0">
            <a:spAutoFit/>
          </a:bodyPr>
          <a:lstStyle/>
          <a:p>
            <a:r>
              <a:rPr lang="en-US" dirty="0"/>
              <a:t>Who actually gets an ABG? </a:t>
            </a:r>
          </a:p>
          <a:p>
            <a:r>
              <a:rPr lang="en-US" dirty="0"/>
              <a:t>(in real life, there would be some noise)</a:t>
            </a:r>
          </a:p>
        </p:txBody>
      </p:sp>
      <p:cxnSp>
        <p:nvCxnSpPr>
          <p:cNvPr id="3" name="Straight Arrow Connector 2">
            <a:extLst>
              <a:ext uri="{FF2B5EF4-FFF2-40B4-BE49-F238E27FC236}">
                <a16:creationId xmlns:a16="http://schemas.microsoft.com/office/drawing/2014/main" id="{9079AB00-D353-54DD-D8DF-5FFF68EB0355}"/>
              </a:ext>
            </a:extLst>
          </p:cNvPr>
          <p:cNvCxnSpPr>
            <a:cxnSpLocks/>
          </p:cNvCxnSpPr>
          <p:nvPr/>
        </p:nvCxnSpPr>
        <p:spPr>
          <a:xfrm flipH="1">
            <a:off x="4933928" y="1730452"/>
            <a:ext cx="97394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94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b="1" dirty="0"/>
              <a:t>P(ABG | Blue) = 2/3 </a:t>
            </a:r>
          </a:p>
          <a:p>
            <a:r>
              <a:rPr lang="en-US" b="1"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grpSp>
        <p:nvGrpSpPr>
          <p:cNvPr id="8" name="Group 7">
            <a:extLst>
              <a:ext uri="{FF2B5EF4-FFF2-40B4-BE49-F238E27FC236}">
                <a16:creationId xmlns:a16="http://schemas.microsoft.com/office/drawing/2014/main" id="{F6B575B1-FB27-851D-05D5-EAEB9F1D5931}"/>
              </a:ext>
            </a:extLst>
          </p:cNvPr>
          <p:cNvGrpSpPr/>
          <p:nvPr/>
        </p:nvGrpSpPr>
        <p:grpSpPr>
          <a:xfrm>
            <a:off x="1937144" y="689370"/>
            <a:ext cx="882255" cy="821527"/>
            <a:chOff x="1937144" y="689370"/>
            <a:chExt cx="882255" cy="821527"/>
          </a:xfrm>
        </p:grpSpPr>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1" name="Rounded Rectangle 30">
              <a:extLst>
                <a:ext uri="{FF2B5EF4-FFF2-40B4-BE49-F238E27FC236}">
                  <a16:creationId xmlns:a16="http://schemas.microsoft.com/office/drawing/2014/main" id="{8DBD3433-C3DD-2ED6-F87B-2685E3C11D9C}"/>
                </a:ext>
              </a:extLst>
            </p:cNvPr>
            <p:cNvSpPr/>
            <p:nvPr/>
          </p:nvSpPr>
          <p:spPr>
            <a:xfrm>
              <a:off x="1937144" y="689370"/>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5020F6B-B482-2FD7-934C-649D2F7C4488}"/>
              </a:ext>
            </a:extLst>
          </p:cNvPr>
          <p:cNvGrpSpPr/>
          <p:nvPr/>
        </p:nvGrpSpPr>
        <p:grpSpPr>
          <a:xfrm>
            <a:off x="932258" y="688166"/>
            <a:ext cx="882254" cy="821527"/>
            <a:chOff x="932258" y="688166"/>
            <a:chExt cx="882254" cy="821527"/>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2" name="Rounded Rectangle 31">
              <a:extLst>
                <a:ext uri="{FF2B5EF4-FFF2-40B4-BE49-F238E27FC236}">
                  <a16:creationId xmlns:a16="http://schemas.microsoft.com/office/drawing/2014/main" id="{E913551C-6261-9429-DE92-11D684674073}"/>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03D21DE4-32AF-207C-9A2F-755A25C94D9E}"/>
              </a:ext>
            </a:extLst>
          </p:cNvPr>
          <p:cNvGrpSpPr/>
          <p:nvPr/>
        </p:nvGrpSpPr>
        <p:grpSpPr>
          <a:xfrm>
            <a:off x="938211" y="1595399"/>
            <a:ext cx="876301" cy="821527"/>
            <a:chOff x="938211" y="1595399"/>
            <a:chExt cx="876301" cy="821527"/>
          </a:xfrm>
        </p:grpSpPr>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3" name="Rounded Rectangle 32">
              <a:extLst>
                <a:ext uri="{FF2B5EF4-FFF2-40B4-BE49-F238E27FC236}">
                  <a16:creationId xmlns:a16="http://schemas.microsoft.com/office/drawing/2014/main" id="{E3743473-2D35-3B01-07E4-949470F9C696}"/>
                </a:ext>
              </a:extLst>
            </p:cNvPr>
            <p:cNvSpPr/>
            <p:nvPr/>
          </p:nvSpPr>
          <p:spPr>
            <a:xfrm>
              <a:off x="938211" y="1595399"/>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AD44EA9-BE4D-EB60-5EF6-CE938CF18647}"/>
              </a:ext>
            </a:extLst>
          </p:cNvPr>
          <p:cNvGrpSpPr/>
          <p:nvPr/>
        </p:nvGrpSpPr>
        <p:grpSpPr>
          <a:xfrm>
            <a:off x="1943099" y="1597737"/>
            <a:ext cx="888207" cy="821527"/>
            <a:chOff x="1943099" y="1597737"/>
            <a:chExt cx="888207" cy="821527"/>
          </a:xfrm>
        </p:grpSpPr>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4" name="Rounded Rectangle 33">
              <a:extLst>
                <a:ext uri="{FF2B5EF4-FFF2-40B4-BE49-F238E27FC236}">
                  <a16:creationId xmlns:a16="http://schemas.microsoft.com/office/drawing/2014/main" id="{08BAA3DB-9EBB-EEA4-EC62-DADC521EF4D9}"/>
                </a:ext>
              </a:extLst>
            </p:cNvPr>
            <p:cNvSpPr/>
            <p:nvPr/>
          </p:nvSpPr>
          <p:spPr>
            <a:xfrm>
              <a:off x="1955005" y="159773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3AF0D88-8BBD-553D-F3F5-93D36388B2FF}"/>
              </a:ext>
            </a:extLst>
          </p:cNvPr>
          <p:cNvGrpSpPr/>
          <p:nvPr/>
        </p:nvGrpSpPr>
        <p:grpSpPr>
          <a:xfrm>
            <a:off x="2959893" y="688166"/>
            <a:ext cx="878083" cy="821527"/>
            <a:chOff x="2959893" y="688166"/>
            <a:chExt cx="878083" cy="821527"/>
          </a:xfrm>
        </p:grpSpPr>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37" name="Rounded Rectangle 36">
              <a:extLst>
                <a:ext uri="{FF2B5EF4-FFF2-40B4-BE49-F238E27FC236}">
                  <a16:creationId xmlns:a16="http://schemas.microsoft.com/office/drawing/2014/main" id="{DB538C9A-2FF8-1BBF-27BD-7DC8C061DA1C}"/>
                </a:ext>
              </a:extLst>
            </p:cNvPr>
            <p:cNvSpPr/>
            <p:nvPr/>
          </p:nvSpPr>
          <p:spPr>
            <a:xfrm>
              <a:off x="2961675"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5CEB841-9CA0-338E-6E40-276933B30138}"/>
              </a:ext>
            </a:extLst>
          </p:cNvPr>
          <p:cNvGrpSpPr/>
          <p:nvPr/>
        </p:nvGrpSpPr>
        <p:grpSpPr>
          <a:xfrm>
            <a:off x="2959893" y="2512134"/>
            <a:ext cx="883442" cy="821527"/>
            <a:chOff x="2959893" y="2512134"/>
            <a:chExt cx="883442" cy="821527"/>
          </a:xfrm>
        </p:grpSpPr>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38" name="Rounded Rectangle 37">
              <a:extLst>
                <a:ext uri="{FF2B5EF4-FFF2-40B4-BE49-F238E27FC236}">
                  <a16:creationId xmlns:a16="http://schemas.microsoft.com/office/drawing/2014/main" id="{3A416EC6-BAA1-FD47-CDF3-29F7391DD16F}"/>
                </a:ext>
              </a:extLst>
            </p:cNvPr>
            <p:cNvSpPr/>
            <p:nvPr/>
          </p:nvSpPr>
          <p:spPr>
            <a:xfrm>
              <a:off x="2967034" y="2512134"/>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805F933-5E81-C824-DF55-3E9DD29E61AF}"/>
              </a:ext>
            </a:extLst>
          </p:cNvPr>
          <p:cNvGrpSpPr/>
          <p:nvPr/>
        </p:nvGrpSpPr>
        <p:grpSpPr>
          <a:xfrm>
            <a:off x="938211" y="3408680"/>
            <a:ext cx="876301" cy="822204"/>
            <a:chOff x="938211" y="3408680"/>
            <a:chExt cx="876301" cy="822204"/>
          </a:xfrm>
        </p:grpSpPr>
        <p:sp>
          <p:nvSpPr>
            <p:cNvPr id="35" name="Rounded Rectangle 34">
              <a:extLst>
                <a:ext uri="{FF2B5EF4-FFF2-40B4-BE49-F238E27FC236}">
                  <a16:creationId xmlns:a16="http://schemas.microsoft.com/office/drawing/2014/main" id="{DAE06EAE-5F3F-3673-5652-9D69E3087CCD}"/>
                </a:ext>
              </a:extLst>
            </p:cNvPr>
            <p:cNvSpPr/>
            <p:nvPr/>
          </p:nvSpPr>
          <p:spPr>
            <a:xfrm>
              <a:off x="938211" y="340935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13" name="Group 12">
            <a:extLst>
              <a:ext uri="{FF2B5EF4-FFF2-40B4-BE49-F238E27FC236}">
                <a16:creationId xmlns:a16="http://schemas.microsoft.com/office/drawing/2014/main" id="{B8017254-C5BA-BCA2-11BB-E97624D552C9}"/>
              </a:ext>
            </a:extLst>
          </p:cNvPr>
          <p:cNvGrpSpPr/>
          <p:nvPr/>
        </p:nvGrpSpPr>
        <p:grpSpPr>
          <a:xfrm>
            <a:off x="1937143" y="3394395"/>
            <a:ext cx="882256" cy="821527"/>
            <a:chOff x="1937143" y="3394395"/>
            <a:chExt cx="882256" cy="821527"/>
          </a:xfrm>
        </p:grpSpPr>
        <p:sp>
          <p:nvSpPr>
            <p:cNvPr id="36" name="Rounded Rectangle 35">
              <a:extLst>
                <a:ext uri="{FF2B5EF4-FFF2-40B4-BE49-F238E27FC236}">
                  <a16:creationId xmlns:a16="http://schemas.microsoft.com/office/drawing/2014/main" id="{981948F7-A9B3-EE91-BCE8-FB2D8FFCAAC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grpSp>
        <p:nvGrpSpPr>
          <p:cNvPr id="10" name="Group 9">
            <a:extLst>
              <a:ext uri="{FF2B5EF4-FFF2-40B4-BE49-F238E27FC236}">
                <a16:creationId xmlns:a16="http://schemas.microsoft.com/office/drawing/2014/main" id="{79908FDB-087D-14CE-8B59-E1FCAF32E0A1}"/>
              </a:ext>
            </a:extLst>
          </p:cNvPr>
          <p:cNvGrpSpPr/>
          <p:nvPr/>
        </p:nvGrpSpPr>
        <p:grpSpPr>
          <a:xfrm>
            <a:off x="3964779" y="1593007"/>
            <a:ext cx="876301" cy="821527"/>
            <a:chOff x="3964779" y="1593007"/>
            <a:chExt cx="876301" cy="821527"/>
          </a:xfrm>
        </p:grpSpPr>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3" name="Rounded Rectangle 42">
              <a:extLst>
                <a:ext uri="{FF2B5EF4-FFF2-40B4-BE49-F238E27FC236}">
                  <a16:creationId xmlns:a16="http://schemas.microsoft.com/office/drawing/2014/main" id="{7C4239B1-17C7-8274-D2C2-429A0F12FD37}"/>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713B2B7-8000-15C6-620E-46911D608AC9}"/>
              </a:ext>
            </a:extLst>
          </p:cNvPr>
          <p:cNvSpPr txBox="1"/>
          <p:nvPr/>
        </p:nvSpPr>
        <p:spPr>
          <a:xfrm>
            <a:off x="6286500" y="228600"/>
            <a:ext cx="4972050" cy="369332"/>
          </a:xfrm>
          <a:prstGeom prst="rect">
            <a:avLst/>
          </a:prstGeom>
          <a:noFill/>
        </p:spPr>
        <p:txBody>
          <a:bodyPr wrap="square" rtlCol="0">
            <a:spAutoFit/>
          </a:bodyPr>
          <a:lstStyle/>
          <a:p>
            <a:r>
              <a:rPr lang="en-US" dirty="0"/>
              <a:t>Unweighted Analysis</a:t>
            </a:r>
          </a:p>
        </p:txBody>
      </p:sp>
      <p:grpSp>
        <p:nvGrpSpPr>
          <p:cNvPr id="56" name="Group 55">
            <a:extLst>
              <a:ext uri="{FF2B5EF4-FFF2-40B4-BE49-F238E27FC236}">
                <a16:creationId xmlns:a16="http://schemas.microsoft.com/office/drawing/2014/main" id="{FA0207C3-569C-8233-7EBB-4380AEE9251B}"/>
              </a:ext>
            </a:extLst>
          </p:cNvPr>
          <p:cNvGrpSpPr/>
          <p:nvPr/>
        </p:nvGrpSpPr>
        <p:grpSpPr>
          <a:xfrm>
            <a:off x="7271818" y="1755663"/>
            <a:ext cx="882254" cy="821527"/>
            <a:chOff x="932258" y="688166"/>
            <a:chExt cx="882254" cy="821527"/>
          </a:xfrm>
        </p:grpSpPr>
        <p:sp>
          <p:nvSpPr>
            <p:cNvPr id="57" name="Oval 56">
              <a:extLst>
                <a:ext uri="{FF2B5EF4-FFF2-40B4-BE49-F238E27FC236}">
                  <a16:creationId xmlns:a16="http://schemas.microsoft.com/office/drawing/2014/main" id="{9EEC7A4D-8022-6530-E93E-797CB519276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58" name="Rounded Rectangle 57">
              <a:extLst>
                <a:ext uri="{FF2B5EF4-FFF2-40B4-BE49-F238E27FC236}">
                  <a16:creationId xmlns:a16="http://schemas.microsoft.com/office/drawing/2014/main" id="{8CBC7A50-DFBF-A240-C021-17695D5C51B8}"/>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F38EFC34-2C98-C660-B423-DA6986E9D988}"/>
              </a:ext>
            </a:extLst>
          </p:cNvPr>
          <p:cNvGrpSpPr/>
          <p:nvPr/>
        </p:nvGrpSpPr>
        <p:grpSpPr>
          <a:xfrm>
            <a:off x="6176364" y="1755663"/>
            <a:ext cx="882254" cy="821527"/>
            <a:chOff x="932258" y="688166"/>
            <a:chExt cx="882254" cy="821527"/>
          </a:xfrm>
        </p:grpSpPr>
        <p:sp>
          <p:nvSpPr>
            <p:cNvPr id="63" name="Oval 62">
              <a:extLst>
                <a:ext uri="{FF2B5EF4-FFF2-40B4-BE49-F238E27FC236}">
                  <a16:creationId xmlns:a16="http://schemas.microsoft.com/office/drawing/2014/main" id="{CF231F88-071C-DE4A-8E9E-40399EB63AC5}"/>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64" name="Rounded Rectangle 63">
              <a:extLst>
                <a:ext uri="{FF2B5EF4-FFF2-40B4-BE49-F238E27FC236}">
                  <a16:creationId xmlns:a16="http://schemas.microsoft.com/office/drawing/2014/main" id="{BD44F6B7-B879-8C1C-76E1-E4A91D1FD687}"/>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9594B8EF-11C2-6717-8AE1-6D35A66A95AA}"/>
              </a:ext>
            </a:extLst>
          </p:cNvPr>
          <p:cNvGrpSpPr/>
          <p:nvPr/>
        </p:nvGrpSpPr>
        <p:grpSpPr>
          <a:xfrm>
            <a:off x="7286622" y="783149"/>
            <a:ext cx="876301" cy="821527"/>
            <a:chOff x="3964779" y="1593007"/>
            <a:chExt cx="876301" cy="821527"/>
          </a:xfrm>
        </p:grpSpPr>
        <p:sp>
          <p:nvSpPr>
            <p:cNvPr id="69" name="Oval 68">
              <a:extLst>
                <a:ext uri="{FF2B5EF4-FFF2-40B4-BE49-F238E27FC236}">
                  <a16:creationId xmlns:a16="http://schemas.microsoft.com/office/drawing/2014/main" id="{B8AEFDAA-DCFD-A1D5-004B-D14D4A1A3487}"/>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0" name="Rounded Rectangle 69">
              <a:extLst>
                <a:ext uri="{FF2B5EF4-FFF2-40B4-BE49-F238E27FC236}">
                  <a16:creationId xmlns:a16="http://schemas.microsoft.com/office/drawing/2014/main" id="{B9B8857B-1F9E-367D-92E8-47EAD057A433}"/>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A443285A-2C08-BD0A-487A-859A11723B71}"/>
              </a:ext>
            </a:extLst>
          </p:cNvPr>
          <p:cNvGrpSpPr/>
          <p:nvPr/>
        </p:nvGrpSpPr>
        <p:grpSpPr>
          <a:xfrm>
            <a:off x="6185293" y="771480"/>
            <a:ext cx="876301" cy="821527"/>
            <a:chOff x="3964779" y="1593007"/>
            <a:chExt cx="876301" cy="821527"/>
          </a:xfrm>
        </p:grpSpPr>
        <p:sp>
          <p:nvSpPr>
            <p:cNvPr id="72" name="Oval 71">
              <a:extLst>
                <a:ext uri="{FF2B5EF4-FFF2-40B4-BE49-F238E27FC236}">
                  <a16:creationId xmlns:a16="http://schemas.microsoft.com/office/drawing/2014/main" id="{15AE2993-4A44-747A-D25C-C6C53C7EC948}"/>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3" name="Rounded Rectangle 72">
              <a:extLst>
                <a:ext uri="{FF2B5EF4-FFF2-40B4-BE49-F238E27FC236}">
                  <a16:creationId xmlns:a16="http://schemas.microsoft.com/office/drawing/2014/main" id="{67698551-43CB-8901-5E9B-C35558A315C2}"/>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1061BA1F-9C6F-BBC7-4074-2D5F870943E6}"/>
              </a:ext>
            </a:extLst>
          </p:cNvPr>
          <p:cNvSpPr txBox="1"/>
          <p:nvPr/>
        </p:nvSpPr>
        <p:spPr>
          <a:xfrm>
            <a:off x="8462699" y="992131"/>
            <a:ext cx="4972050" cy="369332"/>
          </a:xfrm>
          <a:prstGeom prst="rect">
            <a:avLst/>
          </a:prstGeom>
          <a:noFill/>
        </p:spPr>
        <p:txBody>
          <a:bodyPr wrap="square" rtlCol="0">
            <a:spAutoFit/>
          </a:bodyPr>
          <a:lstStyle/>
          <a:p>
            <a:r>
              <a:rPr lang="en-US" dirty="0"/>
              <a:t>2 of 18 have documented CO2 &gt; 45</a:t>
            </a:r>
          </a:p>
        </p:txBody>
      </p:sp>
      <p:sp>
        <p:nvSpPr>
          <p:cNvPr id="75" name="TextBox 74">
            <a:extLst>
              <a:ext uri="{FF2B5EF4-FFF2-40B4-BE49-F238E27FC236}">
                <a16:creationId xmlns:a16="http://schemas.microsoft.com/office/drawing/2014/main" id="{DF634F6E-F1EB-34AE-7E1A-7A3B2E3D6B4D}"/>
              </a:ext>
            </a:extLst>
          </p:cNvPr>
          <p:cNvSpPr txBox="1"/>
          <p:nvPr/>
        </p:nvSpPr>
        <p:spPr>
          <a:xfrm>
            <a:off x="8485849" y="1863395"/>
            <a:ext cx="4972050" cy="369332"/>
          </a:xfrm>
          <a:prstGeom prst="rect">
            <a:avLst/>
          </a:prstGeom>
          <a:noFill/>
        </p:spPr>
        <p:txBody>
          <a:bodyPr wrap="square" rtlCol="0">
            <a:spAutoFit/>
          </a:bodyPr>
          <a:lstStyle/>
          <a:p>
            <a:r>
              <a:rPr lang="en-US" dirty="0"/>
              <a:t>2 of 18 have documented CO2 &gt; 45</a:t>
            </a:r>
          </a:p>
        </p:txBody>
      </p:sp>
      <p:sp>
        <p:nvSpPr>
          <p:cNvPr id="76" name="TextBox 75">
            <a:extLst>
              <a:ext uri="{FF2B5EF4-FFF2-40B4-BE49-F238E27FC236}">
                <a16:creationId xmlns:a16="http://schemas.microsoft.com/office/drawing/2014/main" id="{B135C0C0-7019-588D-A646-AD8E6B58632B}"/>
              </a:ext>
            </a:extLst>
          </p:cNvPr>
          <p:cNvSpPr txBox="1"/>
          <p:nvPr/>
        </p:nvSpPr>
        <p:spPr>
          <a:xfrm>
            <a:off x="8680531" y="3450374"/>
            <a:ext cx="3136740" cy="369332"/>
          </a:xfrm>
          <a:prstGeom prst="rect">
            <a:avLst/>
          </a:prstGeom>
          <a:noFill/>
        </p:spPr>
        <p:txBody>
          <a:bodyPr wrap="square" rtlCol="0">
            <a:spAutoFit/>
          </a:bodyPr>
          <a:lstStyle/>
          <a:p>
            <a:r>
              <a:rPr lang="en-US" dirty="0"/>
              <a:t>Calculated Relative Risk: 1</a:t>
            </a:r>
          </a:p>
        </p:txBody>
      </p:sp>
      <p:sp>
        <p:nvSpPr>
          <p:cNvPr id="77" name="TextBox 76">
            <a:extLst>
              <a:ext uri="{FF2B5EF4-FFF2-40B4-BE49-F238E27FC236}">
                <a16:creationId xmlns:a16="http://schemas.microsoft.com/office/drawing/2014/main" id="{8EAD686C-D222-0836-A0CD-B7772694DA24}"/>
              </a:ext>
            </a:extLst>
          </p:cNvPr>
          <p:cNvSpPr txBox="1"/>
          <p:nvPr/>
        </p:nvSpPr>
        <p:spPr>
          <a:xfrm>
            <a:off x="6096000" y="5681203"/>
            <a:ext cx="3136740" cy="369332"/>
          </a:xfrm>
          <a:prstGeom prst="rect">
            <a:avLst/>
          </a:prstGeom>
          <a:noFill/>
        </p:spPr>
        <p:txBody>
          <a:bodyPr wrap="square" rtlCol="0">
            <a:spAutoFit/>
          </a:bodyPr>
          <a:lstStyle/>
          <a:p>
            <a:r>
              <a:rPr lang="en-US" dirty="0"/>
              <a:t>Actual Relative Risk: 2</a:t>
            </a:r>
          </a:p>
        </p:txBody>
      </p:sp>
      <p:cxnSp>
        <p:nvCxnSpPr>
          <p:cNvPr id="78" name="Straight Arrow Connector 77">
            <a:extLst>
              <a:ext uri="{FF2B5EF4-FFF2-40B4-BE49-F238E27FC236}">
                <a16:creationId xmlns:a16="http://schemas.microsoft.com/office/drawing/2014/main" id="{39B017BA-5065-4531-8F06-614A199539F4}"/>
              </a:ext>
            </a:extLst>
          </p:cNvPr>
          <p:cNvCxnSpPr>
            <a:cxnSpLocks/>
          </p:cNvCxnSpPr>
          <p:nvPr/>
        </p:nvCxnSpPr>
        <p:spPr>
          <a:xfrm>
            <a:off x="3526630" y="5918541"/>
            <a:ext cx="208835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AFE91FA-4856-EFD8-D830-2108D28CB416}"/>
              </a:ext>
            </a:extLst>
          </p:cNvPr>
          <p:cNvCxnSpPr>
            <a:cxnSpLocks/>
          </p:cNvCxnSpPr>
          <p:nvPr/>
        </p:nvCxnSpPr>
        <p:spPr>
          <a:xfrm>
            <a:off x="9752103" y="2301911"/>
            <a:ext cx="0" cy="101111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660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dirty="0"/>
              <a:t>P(ABG | Blue) = 2/3 </a:t>
            </a:r>
          </a:p>
          <a:p>
            <a:r>
              <a:rPr lang="en-US"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grpSp>
        <p:nvGrpSpPr>
          <p:cNvPr id="8" name="Group 7">
            <a:extLst>
              <a:ext uri="{FF2B5EF4-FFF2-40B4-BE49-F238E27FC236}">
                <a16:creationId xmlns:a16="http://schemas.microsoft.com/office/drawing/2014/main" id="{F6B575B1-FB27-851D-05D5-EAEB9F1D5931}"/>
              </a:ext>
            </a:extLst>
          </p:cNvPr>
          <p:cNvGrpSpPr/>
          <p:nvPr/>
        </p:nvGrpSpPr>
        <p:grpSpPr>
          <a:xfrm>
            <a:off x="1937144" y="689370"/>
            <a:ext cx="882255" cy="821527"/>
            <a:chOff x="1937144" y="689370"/>
            <a:chExt cx="882255" cy="821527"/>
          </a:xfrm>
        </p:grpSpPr>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1" name="Rounded Rectangle 30">
              <a:extLst>
                <a:ext uri="{FF2B5EF4-FFF2-40B4-BE49-F238E27FC236}">
                  <a16:creationId xmlns:a16="http://schemas.microsoft.com/office/drawing/2014/main" id="{8DBD3433-C3DD-2ED6-F87B-2685E3C11D9C}"/>
                </a:ext>
              </a:extLst>
            </p:cNvPr>
            <p:cNvSpPr/>
            <p:nvPr/>
          </p:nvSpPr>
          <p:spPr>
            <a:xfrm>
              <a:off x="1937144" y="689370"/>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5020F6B-B482-2FD7-934C-649D2F7C4488}"/>
              </a:ext>
            </a:extLst>
          </p:cNvPr>
          <p:cNvGrpSpPr/>
          <p:nvPr/>
        </p:nvGrpSpPr>
        <p:grpSpPr>
          <a:xfrm>
            <a:off x="932258" y="688166"/>
            <a:ext cx="882254" cy="821527"/>
            <a:chOff x="932258" y="688166"/>
            <a:chExt cx="882254" cy="821527"/>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2" name="Rounded Rectangle 31">
              <a:extLst>
                <a:ext uri="{FF2B5EF4-FFF2-40B4-BE49-F238E27FC236}">
                  <a16:creationId xmlns:a16="http://schemas.microsoft.com/office/drawing/2014/main" id="{E913551C-6261-9429-DE92-11D684674073}"/>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03D21DE4-32AF-207C-9A2F-755A25C94D9E}"/>
              </a:ext>
            </a:extLst>
          </p:cNvPr>
          <p:cNvGrpSpPr/>
          <p:nvPr/>
        </p:nvGrpSpPr>
        <p:grpSpPr>
          <a:xfrm>
            <a:off x="938211" y="1595399"/>
            <a:ext cx="876301" cy="821527"/>
            <a:chOff x="938211" y="1595399"/>
            <a:chExt cx="876301" cy="821527"/>
          </a:xfrm>
        </p:grpSpPr>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3" name="Rounded Rectangle 32">
              <a:extLst>
                <a:ext uri="{FF2B5EF4-FFF2-40B4-BE49-F238E27FC236}">
                  <a16:creationId xmlns:a16="http://schemas.microsoft.com/office/drawing/2014/main" id="{E3743473-2D35-3B01-07E4-949470F9C696}"/>
                </a:ext>
              </a:extLst>
            </p:cNvPr>
            <p:cNvSpPr/>
            <p:nvPr/>
          </p:nvSpPr>
          <p:spPr>
            <a:xfrm>
              <a:off x="938211" y="1595399"/>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AD44EA9-BE4D-EB60-5EF6-CE938CF18647}"/>
              </a:ext>
            </a:extLst>
          </p:cNvPr>
          <p:cNvGrpSpPr/>
          <p:nvPr/>
        </p:nvGrpSpPr>
        <p:grpSpPr>
          <a:xfrm>
            <a:off x="1943099" y="1597737"/>
            <a:ext cx="888207" cy="821527"/>
            <a:chOff x="1943099" y="1597737"/>
            <a:chExt cx="888207" cy="821527"/>
          </a:xfrm>
        </p:grpSpPr>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4" name="Rounded Rectangle 33">
              <a:extLst>
                <a:ext uri="{FF2B5EF4-FFF2-40B4-BE49-F238E27FC236}">
                  <a16:creationId xmlns:a16="http://schemas.microsoft.com/office/drawing/2014/main" id="{08BAA3DB-9EBB-EEA4-EC62-DADC521EF4D9}"/>
                </a:ext>
              </a:extLst>
            </p:cNvPr>
            <p:cNvSpPr/>
            <p:nvPr/>
          </p:nvSpPr>
          <p:spPr>
            <a:xfrm>
              <a:off x="1955005" y="159773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3AF0D88-8BBD-553D-F3F5-93D36388B2FF}"/>
              </a:ext>
            </a:extLst>
          </p:cNvPr>
          <p:cNvGrpSpPr/>
          <p:nvPr/>
        </p:nvGrpSpPr>
        <p:grpSpPr>
          <a:xfrm>
            <a:off x="2959893" y="688166"/>
            <a:ext cx="878083" cy="821527"/>
            <a:chOff x="2959893" y="688166"/>
            <a:chExt cx="878083" cy="821527"/>
          </a:xfrm>
        </p:grpSpPr>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37" name="Rounded Rectangle 36">
              <a:extLst>
                <a:ext uri="{FF2B5EF4-FFF2-40B4-BE49-F238E27FC236}">
                  <a16:creationId xmlns:a16="http://schemas.microsoft.com/office/drawing/2014/main" id="{DB538C9A-2FF8-1BBF-27BD-7DC8C061DA1C}"/>
                </a:ext>
              </a:extLst>
            </p:cNvPr>
            <p:cNvSpPr/>
            <p:nvPr/>
          </p:nvSpPr>
          <p:spPr>
            <a:xfrm>
              <a:off x="2961675"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5CEB841-9CA0-338E-6E40-276933B30138}"/>
              </a:ext>
            </a:extLst>
          </p:cNvPr>
          <p:cNvGrpSpPr/>
          <p:nvPr/>
        </p:nvGrpSpPr>
        <p:grpSpPr>
          <a:xfrm>
            <a:off x="2959893" y="2512134"/>
            <a:ext cx="883442" cy="821527"/>
            <a:chOff x="2959893" y="2512134"/>
            <a:chExt cx="883442" cy="821527"/>
          </a:xfrm>
        </p:grpSpPr>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38" name="Rounded Rectangle 37">
              <a:extLst>
                <a:ext uri="{FF2B5EF4-FFF2-40B4-BE49-F238E27FC236}">
                  <a16:creationId xmlns:a16="http://schemas.microsoft.com/office/drawing/2014/main" id="{3A416EC6-BAA1-FD47-CDF3-29F7391DD16F}"/>
                </a:ext>
              </a:extLst>
            </p:cNvPr>
            <p:cNvSpPr/>
            <p:nvPr/>
          </p:nvSpPr>
          <p:spPr>
            <a:xfrm>
              <a:off x="2967034" y="2512134"/>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805F933-5E81-C824-DF55-3E9DD29E61AF}"/>
              </a:ext>
            </a:extLst>
          </p:cNvPr>
          <p:cNvGrpSpPr/>
          <p:nvPr/>
        </p:nvGrpSpPr>
        <p:grpSpPr>
          <a:xfrm>
            <a:off x="938211" y="3408680"/>
            <a:ext cx="876301" cy="822204"/>
            <a:chOff x="938211" y="3408680"/>
            <a:chExt cx="876301" cy="822204"/>
          </a:xfrm>
        </p:grpSpPr>
        <p:sp>
          <p:nvSpPr>
            <p:cNvPr id="35" name="Rounded Rectangle 34">
              <a:extLst>
                <a:ext uri="{FF2B5EF4-FFF2-40B4-BE49-F238E27FC236}">
                  <a16:creationId xmlns:a16="http://schemas.microsoft.com/office/drawing/2014/main" id="{DAE06EAE-5F3F-3673-5652-9D69E3087CCD}"/>
                </a:ext>
              </a:extLst>
            </p:cNvPr>
            <p:cNvSpPr/>
            <p:nvPr/>
          </p:nvSpPr>
          <p:spPr>
            <a:xfrm>
              <a:off x="938211" y="340935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13" name="Group 12">
            <a:extLst>
              <a:ext uri="{FF2B5EF4-FFF2-40B4-BE49-F238E27FC236}">
                <a16:creationId xmlns:a16="http://schemas.microsoft.com/office/drawing/2014/main" id="{B8017254-C5BA-BCA2-11BB-E97624D552C9}"/>
              </a:ext>
            </a:extLst>
          </p:cNvPr>
          <p:cNvGrpSpPr/>
          <p:nvPr/>
        </p:nvGrpSpPr>
        <p:grpSpPr>
          <a:xfrm>
            <a:off x="1937143" y="3394395"/>
            <a:ext cx="882256" cy="821527"/>
            <a:chOff x="1937143" y="3394395"/>
            <a:chExt cx="882256" cy="821527"/>
          </a:xfrm>
        </p:grpSpPr>
        <p:sp>
          <p:nvSpPr>
            <p:cNvPr id="36" name="Rounded Rectangle 35">
              <a:extLst>
                <a:ext uri="{FF2B5EF4-FFF2-40B4-BE49-F238E27FC236}">
                  <a16:creationId xmlns:a16="http://schemas.microsoft.com/office/drawing/2014/main" id="{981948F7-A9B3-EE91-BCE8-FB2D8FFCAAC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grpSp>
        <p:nvGrpSpPr>
          <p:cNvPr id="10" name="Group 9">
            <a:extLst>
              <a:ext uri="{FF2B5EF4-FFF2-40B4-BE49-F238E27FC236}">
                <a16:creationId xmlns:a16="http://schemas.microsoft.com/office/drawing/2014/main" id="{79908FDB-087D-14CE-8B59-E1FCAF32E0A1}"/>
              </a:ext>
            </a:extLst>
          </p:cNvPr>
          <p:cNvGrpSpPr/>
          <p:nvPr/>
        </p:nvGrpSpPr>
        <p:grpSpPr>
          <a:xfrm>
            <a:off x="3964779" y="1593007"/>
            <a:ext cx="876301" cy="821527"/>
            <a:chOff x="3964779" y="1593007"/>
            <a:chExt cx="876301" cy="821527"/>
          </a:xfrm>
        </p:grpSpPr>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3" name="Rounded Rectangle 42">
              <a:extLst>
                <a:ext uri="{FF2B5EF4-FFF2-40B4-BE49-F238E27FC236}">
                  <a16:creationId xmlns:a16="http://schemas.microsoft.com/office/drawing/2014/main" id="{7C4239B1-17C7-8274-D2C2-429A0F12FD37}"/>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713B2B7-8000-15C6-620E-46911D608AC9}"/>
              </a:ext>
            </a:extLst>
          </p:cNvPr>
          <p:cNvSpPr txBox="1"/>
          <p:nvPr/>
        </p:nvSpPr>
        <p:spPr>
          <a:xfrm>
            <a:off x="6286500" y="228600"/>
            <a:ext cx="4972050" cy="369332"/>
          </a:xfrm>
          <a:prstGeom prst="rect">
            <a:avLst/>
          </a:prstGeom>
          <a:noFill/>
        </p:spPr>
        <p:txBody>
          <a:bodyPr wrap="square" rtlCol="0">
            <a:spAutoFit/>
          </a:bodyPr>
          <a:lstStyle/>
          <a:p>
            <a:r>
              <a:rPr lang="en-US" dirty="0"/>
              <a:t>Weighted Analysis</a:t>
            </a:r>
          </a:p>
        </p:txBody>
      </p:sp>
      <p:sp>
        <p:nvSpPr>
          <p:cNvPr id="4" name="TextBox 3">
            <a:extLst>
              <a:ext uri="{FF2B5EF4-FFF2-40B4-BE49-F238E27FC236}">
                <a16:creationId xmlns:a16="http://schemas.microsoft.com/office/drawing/2014/main" id="{F41B4B3F-06B3-1D8E-CAD8-1E11DF3DBE88}"/>
              </a:ext>
            </a:extLst>
          </p:cNvPr>
          <p:cNvSpPr txBox="1"/>
          <p:nvPr/>
        </p:nvSpPr>
        <p:spPr>
          <a:xfrm>
            <a:off x="5785244" y="688166"/>
            <a:ext cx="3217762" cy="923330"/>
          </a:xfrm>
          <a:prstGeom prst="rect">
            <a:avLst/>
          </a:prstGeom>
          <a:noFill/>
        </p:spPr>
        <p:txBody>
          <a:bodyPr wrap="square" rtlCol="0">
            <a:spAutoFit/>
          </a:bodyPr>
          <a:lstStyle/>
          <a:p>
            <a:r>
              <a:rPr lang="en-US" dirty="0"/>
              <a:t>Weight = Inverse of propensity</a:t>
            </a:r>
          </a:p>
          <a:p>
            <a:r>
              <a:rPr lang="en-US" dirty="0"/>
              <a:t>	Blue = 1.5</a:t>
            </a:r>
          </a:p>
          <a:p>
            <a:r>
              <a:rPr lang="en-US" dirty="0"/>
              <a:t>	Red = 3</a:t>
            </a:r>
          </a:p>
        </p:txBody>
      </p:sp>
      <p:grpSp>
        <p:nvGrpSpPr>
          <p:cNvPr id="45" name="Group 44">
            <a:extLst>
              <a:ext uri="{FF2B5EF4-FFF2-40B4-BE49-F238E27FC236}">
                <a16:creationId xmlns:a16="http://schemas.microsoft.com/office/drawing/2014/main" id="{E70887C4-B609-ECF5-7380-C51267C1BFB3}"/>
              </a:ext>
            </a:extLst>
          </p:cNvPr>
          <p:cNvGrpSpPr/>
          <p:nvPr/>
        </p:nvGrpSpPr>
        <p:grpSpPr>
          <a:xfrm>
            <a:off x="5785244" y="1611496"/>
            <a:ext cx="1868090" cy="1751324"/>
            <a:chOff x="3964779" y="1593007"/>
            <a:chExt cx="876301" cy="821527"/>
          </a:xfrm>
        </p:grpSpPr>
        <p:sp>
          <p:nvSpPr>
            <p:cNvPr id="46" name="Oval 45">
              <a:extLst>
                <a:ext uri="{FF2B5EF4-FFF2-40B4-BE49-F238E27FC236}">
                  <a16:creationId xmlns:a16="http://schemas.microsoft.com/office/drawing/2014/main" id="{43ABB22B-477D-DFB2-2889-0D629130EB48}"/>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7" name="Rounded Rectangle 46">
              <a:extLst>
                <a:ext uri="{FF2B5EF4-FFF2-40B4-BE49-F238E27FC236}">
                  <a16:creationId xmlns:a16="http://schemas.microsoft.com/office/drawing/2014/main" id="{DE6D5BC5-CA41-CB62-878C-D40D66198374}"/>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96E646C6-A0FB-4B93-7695-F418BB22CED0}"/>
              </a:ext>
            </a:extLst>
          </p:cNvPr>
          <p:cNvGrpSpPr/>
          <p:nvPr/>
        </p:nvGrpSpPr>
        <p:grpSpPr>
          <a:xfrm>
            <a:off x="5845371" y="3319452"/>
            <a:ext cx="1163557" cy="1083463"/>
            <a:chOff x="1937143" y="3394403"/>
            <a:chExt cx="882256" cy="821527"/>
          </a:xfrm>
        </p:grpSpPr>
        <p:sp>
          <p:nvSpPr>
            <p:cNvPr id="53" name="Rounded Rectangle 52">
              <a:extLst>
                <a:ext uri="{FF2B5EF4-FFF2-40B4-BE49-F238E27FC236}">
                  <a16:creationId xmlns:a16="http://schemas.microsoft.com/office/drawing/2014/main" id="{49D2BFC4-8518-D679-A680-C17767E3DB0C}"/>
                </a:ext>
              </a:extLst>
            </p:cNvPr>
            <p:cNvSpPr/>
            <p:nvPr/>
          </p:nvSpPr>
          <p:spPr>
            <a:xfrm>
              <a:off x="1937143" y="3394403"/>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C7571F0-2FD7-EDC9-1FAF-B20B4BA7A98D}"/>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58" name="Group 57">
            <a:extLst>
              <a:ext uri="{FF2B5EF4-FFF2-40B4-BE49-F238E27FC236}">
                <a16:creationId xmlns:a16="http://schemas.microsoft.com/office/drawing/2014/main" id="{FE4DDC31-C2D3-8FAF-EC9E-B6DBA0E75955}"/>
              </a:ext>
            </a:extLst>
          </p:cNvPr>
          <p:cNvGrpSpPr/>
          <p:nvPr/>
        </p:nvGrpSpPr>
        <p:grpSpPr>
          <a:xfrm>
            <a:off x="7719510" y="1592658"/>
            <a:ext cx="1868090" cy="1751324"/>
            <a:chOff x="3964779" y="1593007"/>
            <a:chExt cx="876301" cy="821527"/>
          </a:xfrm>
        </p:grpSpPr>
        <p:sp>
          <p:nvSpPr>
            <p:cNvPr id="59" name="Oval 58">
              <a:extLst>
                <a:ext uri="{FF2B5EF4-FFF2-40B4-BE49-F238E27FC236}">
                  <a16:creationId xmlns:a16="http://schemas.microsoft.com/office/drawing/2014/main" id="{757B4410-AB9F-96A5-69A7-9739A04130A9}"/>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60" name="Rounded Rectangle 59">
              <a:extLst>
                <a:ext uri="{FF2B5EF4-FFF2-40B4-BE49-F238E27FC236}">
                  <a16:creationId xmlns:a16="http://schemas.microsoft.com/office/drawing/2014/main" id="{13D01E3D-AA54-08E2-C9BE-5EC5879442B6}"/>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4541C754-9D6E-C81B-021D-ACA53837EFD3}"/>
              </a:ext>
            </a:extLst>
          </p:cNvPr>
          <p:cNvGrpSpPr/>
          <p:nvPr/>
        </p:nvGrpSpPr>
        <p:grpSpPr>
          <a:xfrm>
            <a:off x="7779637" y="3300614"/>
            <a:ext cx="1163557" cy="1083465"/>
            <a:chOff x="1937143" y="3394395"/>
            <a:chExt cx="882256" cy="821527"/>
          </a:xfrm>
        </p:grpSpPr>
        <p:sp>
          <p:nvSpPr>
            <p:cNvPr id="62" name="Rounded Rectangle 61">
              <a:extLst>
                <a:ext uri="{FF2B5EF4-FFF2-40B4-BE49-F238E27FC236}">
                  <a16:creationId xmlns:a16="http://schemas.microsoft.com/office/drawing/2014/main" id="{0AB4F396-6E60-AABB-696F-E99F4AC12E9C}"/>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7A1B529-8FDF-1288-5BBC-30C1EB0BA80F}"/>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64" name="Group 63">
            <a:extLst>
              <a:ext uri="{FF2B5EF4-FFF2-40B4-BE49-F238E27FC236}">
                <a16:creationId xmlns:a16="http://schemas.microsoft.com/office/drawing/2014/main" id="{F2E2CBD7-D3EF-8810-35B7-6CF376B6CB54}"/>
              </a:ext>
            </a:extLst>
          </p:cNvPr>
          <p:cNvGrpSpPr/>
          <p:nvPr/>
        </p:nvGrpSpPr>
        <p:grpSpPr>
          <a:xfrm>
            <a:off x="10273312" y="1704967"/>
            <a:ext cx="876301" cy="821527"/>
            <a:chOff x="3964779" y="1593007"/>
            <a:chExt cx="876301" cy="821527"/>
          </a:xfrm>
        </p:grpSpPr>
        <p:sp>
          <p:nvSpPr>
            <p:cNvPr id="65" name="Oval 64">
              <a:extLst>
                <a:ext uri="{FF2B5EF4-FFF2-40B4-BE49-F238E27FC236}">
                  <a16:creationId xmlns:a16="http://schemas.microsoft.com/office/drawing/2014/main" id="{9258D3F5-8E90-545B-C8CF-209DD0F0418E}"/>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66" name="Rounded Rectangle 65">
              <a:extLst>
                <a:ext uri="{FF2B5EF4-FFF2-40B4-BE49-F238E27FC236}">
                  <a16:creationId xmlns:a16="http://schemas.microsoft.com/office/drawing/2014/main" id="{75B43C34-134C-18A5-D070-4FD23DC31A90}"/>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6E3C8F36-9ACE-2656-F405-36335B8A6900}"/>
              </a:ext>
            </a:extLst>
          </p:cNvPr>
          <p:cNvGrpSpPr/>
          <p:nvPr/>
        </p:nvGrpSpPr>
        <p:grpSpPr>
          <a:xfrm>
            <a:off x="10273312" y="2536826"/>
            <a:ext cx="876301" cy="832402"/>
            <a:chOff x="3964779" y="1582132"/>
            <a:chExt cx="876301" cy="832402"/>
          </a:xfrm>
        </p:grpSpPr>
        <p:sp>
          <p:nvSpPr>
            <p:cNvPr id="68" name="Oval 67">
              <a:extLst>
                <a:ext uri="{FF2B5EF4-FFF2-40B4-BE49-F238E27FC236}">
                  <a16:creationId xmlns:a16="http://schemas.microsoft.com/office/drawing/2014/main" id="{817BC90A-CE60-784A-D6EA-D19988995A84}"/>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69" name="Rounded Rectangle 68">
              <a:extLst>
                <a:ext uri="{FF2B5EF4-FFF2-40B4-BE49-F238E27FC236}">
                  <a16:creationId xmlns:a16="http://schemas.microsoft.com/office/drawing/2014/main" id="{CB7F0000-F9FA-DFAC-E7E6-99C84A03020B}"/>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26299EC-7BF7-8AFE-CE30-0E3AA6A30D82}"/>
              </a:ext>
            </a:extLst>
          </p:cNvPr>
          <p:cNvGrpSpPr/>
          <p:nvPr/>
        </p:nvGrpSpPr>
        <p:grpSpPr>
          <a:xfrm>
            <a:off x="11211524" y="1718361"/>
            <a:ext cx="876301" cy="821527"/>
            <a:chOff x="3964779" y="1593007"/>
            <a:chExt cx="876301" cy="821527"/>
          </a:xfrm>
        </p:grpSpPr>
        <p:sp>
          <p:nvSpPr>
            <p:cNvPr id="71" name="Oval 70">
              <a:extLst>
                <a:ext uri="{FF2B5EF4-FFF2-40B4-BE49-F238E27FC236}">
                  <a16:creationId xmlns:a16="http://schemas.microsoft.com/office/drawing/2014/main" id="{A62DAB9B-A088-9018-6895-41288F54CDEE}"/>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2" name="Rounded Rectangle 71">
              <a:extLst>
                <a:ext uri="{FF2B5EF4-FFF2-40B4-BE49-F238E27FC236}">
                  <a16:creationId xmlns:a16="http://schemas.microsoft.com/office/drawing/2014/main" id="{4DDB0C26-D3ED-730F-1798-C5BDA1CF88F2}"/>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10756888-1A8C-D7DE-667B-8997DC3CB584}"/>
              </a:ext>
            </a:extLst>
          </p:cNvPr>
          <p:cNvGrpSpPr/>
          <p:nvPr/>
        </p:nvGrpSpPr>
        <p:grpSpPr>
          <a:xfrm>
            <a:off x="11211524" y="2550220"/>
            <a:ext cx="876301" cy="832402"/>
            <a:chOff x="3964779" y="1582132"/>
            <a:chExt cx="876301" cy="832402"/>
          </a:xfrm>
        </p:grpSpPr>
        <p:sp>
          <p:nvSpPr>
            <p:cNvPr id="74" name="Oval 73">
              <a:extLst>
                <a:ext uri="{FF2B5EF4-FFF2-40B4-BE49-F238E27FC236}">
                  <a16:creationId xmlns:a16="http://schemas.microsoft.com/office/drawing/2014/main" id="{E770B3C1-A839-61F3-0AFD-D74A8C4CC34A}"/>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5" name="Rounded Rectangle 74">
              <a:extLst>
                <a:ext uri="{FF2B5EF4-FFF2-40B4-BE49-F238E27FC236}">
                  <a16:creationId xmlns:a16="http://schemas.microsoft.com/office/drawing/2014/main" id="{BE6CE1B5-1195-900C-751F-D6DF8F6067BE}"/>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7305F3DA-1A0E-590F-A7F6-82F5AB652AF0}"/>
              </a:ext>
            </a:extLst>
          </p:cNvPr>
          <p:cNvGrpSpPr/>
          <p:nvPr/>
        </p:nvGrpSpPr>
        <p:grpSpPr>
          <a:xfrm>
            <a:off x="10248901" y="3372202"/>
            <a:ext cx="876301" cy="832402"/>
            <a:chOff x="3964779" y="1582132"/>
            <a:chExt cx="876301" cy="832402"/>
          </a:xfrm>
        </p:grpSpPr>
        <p:sp>
          <p:nvSpPr>
            <p:cNvPr id="77" name="Oval 76">
              <a:extLst>
                <a:ext uri="{FF2B5EF4-FFF2-40B4-BE49-F238E27FC236}">
                  <a16:creationId xmlns:a16="http://schemas.microsoft.com/office/drawing/2014/main" id="{187A0D6F-5773-D096-D125-07984504659F}"/>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8" name="Rounded Rectangle 77">
              <a:extLst>
                <a:ext uri="{FF2B5EF4-FFF2-40B4-BE49-F238E27FC236}">
                  <a16:creationId xmlns:a16="http://schemas.microsoft.com/office/drawing/2014/main" id="{E5CCDAAB-24A9-9DB2-757D-C5502A9996FE}"/>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66655047-62F5-9064-A63F-998BF113FE47}"/>
              </a:ext>
            </a:extLst>
          </p:cNvPr>
          <p:cNvGrpSpPr/>
          <p:nvPr/>
        </p:nvGrpSpPr>
        <p:grpSpPr>
          <a:xfrm>
            <a:off x="11187113" y="3385596"/>
            <a:ext cx="876301" cy="832402"/>
            <a:chOff x="3964779" y="1582132"/>
            <a:chExt cx="876301" cy="832402"/>
          </a:xfrm>
        </p:grpSpPr>
        <p:sp>
          <p:nvSpPr>
            <p:cNvPr id="80" name="Oval 79">
              <a:extLst>
                <a:ext uri="{FF2B5EF4-FFF2-40B4-BE49-F238E27FC236}">
                  <a16:creationId xmlns:a16="http://schemas.microsoft.com/office/drawing/2014/main" id="{E881F27E-1B53-B7D9-0820-5EFFEB33A14C}"/>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81" name="Rounded Rectangle 80">
              <a:extLst>
                <a:ext uri="{FF2B5EF4-FFF2-40B4-BE49-F238E27FC236}">
                  <a16:creationId xmlns:a16="http://schemas.microsoft.com/office/drawing/2014/main" id="{BBE41D83-6D5F-B981-66D9-41696D8CB3AF}"/>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1307E388-3BA4-9A8C-ED94-E8889433D048}"/>
              </a:ext>
            </a:extLst>
          </p:cNvPr>
          <p:cNvGrpSpPr/>
          <p:nvPr/>
        </p:nvGrpSpPr>
        <p:grpSpPr>
          <a:xfrm>
            <a:off x="10255012" y="4331506"/>
            <a:ext cx="882256" cy="821527"/>
            <a:chOff x="1937143" y="3394395"/>
            <a:chExt cx="882256" cy="821527"/>
          </a:xfrm>
        </p:grpSpPr>
        <p:sp>
          <p:nvSpPr>
            <p:cNvPr id="83" name="Rounded Rectangle 82">
              <a:extLst>
                <a:ext uri="{FF2B5EF4-FFF2-40B4-BE49-F238E27FC236}">
                  <a16:creationId xmlns:a16="http://schemas.microsoft.com/office/drawing/2014/main" id="{A6322EB0-B398-7065-CCA7-32AE4B4BF4FB}"/>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45275E7-A04B-E3CB-86DE-91B065D7BE69}"/>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88" name="Group 87">
            <a:extLst>
              <a:ext uri="{FF2B5EF4-FFF2-40B4-BE49-F238E27FC236}">
                <a16:creationId xmlns:a16="http://schemas.microsoft.com/office/drawing/2014/main" id="{492302C9-90DF-2593-473E-C8EFD8D25B8B}"/>
              </a:ext>
            </a:extLst>
          </p:cNvPr>
          <p:cNvGrpSpPr/>
          <p:nvPr/>
        </p:nvGrpSpPr>
        <p:grpSpPr>
          <a:xfrm>
            <a:off x="11173180" y="4309439"/>
            <a:ext cx="882256" cy="821527"/>
            <a:chOff x="1937143" y="3394395"/>
            <a:chExt cx="882256" cy="821527"/>
          </a:xfrm>
        </p:grpSpPr>
        <p:sp>
          <p:nvSpPr>
            <p:cNvPr id="89" name="Rounded Rectangle 88">
              <a:extLst>
                <a:ext uri="{FF2B5EF4-FFF2-40B4-BE49-F238E27FC236}">
                  <a16:creationId xmlns:a16="http://schemas.microsoft.com/office/drawing/2014/main" id="{04E4D062-ACC2-04B1-AF05-AE22D7540AD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298AAFA-A6BB-FAD4-B9A0-C4FB3B07A3E1}"/>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91" name="Group 90">
            <a:extLst>
              <a:ext uri="{FF2B5EF4-FFF2-40B4-BE49-F238E27FC236}">
                <a16:creationId xmlns:a16="http://schemas.microsoft.com/office/drawing/2014/main" id="{46F2EB42-223F-B1E0-DB34-3FC3651ED9BD}"/>
              </a:ext>
            </a:extLst>
          </p:cNvPr>
          <p:cNvGrpSpPr/>
          <p:nvPr/>
        </p:nvGrpSpPr>
        <p:grpSpPr>
          <a:xfrm>
            <a:off x="10245923" y="5181167"/>
            <a:ext cx="882256" cy="821527"/>
            <a:chOff x="1937143" y="3394395"/>
            <a:chExt cx="882256" cy="821527"/>
          </a:xfrm>
        </p:grpSpPr>
        <p:sp>
          <p:nvSpPr>
            <p:cNvPr id="92" name="Rounded Rectangle 91">
              <a:extLst>
                <a:ext uri="{FF2B5EF4-FFF2-40B4-BE49-F238E27FC236}">
                  <a16:creationId xmlns:a16="http://schemas.microsoft.com/office/drawing/2014/main" id="{CE405448-8882-7EDB-13BC-B49787C613C0}"/>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B282B29-4606-72CF-F32F-E5FFE0B91BE6}"/>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sp>
        <p:nvSpPr>
          <p:cNvPr id="94" name="TextBox 93">
            <a:extLst>
              <a:ext uri="{FF2B5EF4-FFF2-40B4-BE49-F238E27FC236}">
                <a16:creationId xmlns:a16="http://schemas.microsoft.com/office/drawing/2014/main" id="{EE2997A2-EED4-0D6E-4318-5ABE4CA1A756}"/>
              </a:ext>
            </a:extLst>
          </p:cNvPr>
          <p:cNvSpPr txBox="1"/>
          <p:nvPr/>
        </p:nvSpPr>
        <p:spPr>
          <a:xfrm>
            <a:off x="9641167" y="2787192"/>
            <a:ext cx="578577" cy="369332"/>
          </a:xfrm>
          <a:prstGeom prst="rect">
            <a:avLst/>
          </a:prstGeom>
          <a:noFill/>
        </p:spPr>
        <p:txBody>
          <a:bodyPr wrap="square" rtlCol="0">
            <a:spAutoFit/>
          </a:bodyPr>
          <a:lstStyle/>
          <a:p>
            <a:r>
              <a:rPr lang="en-US" dirty="0"/>
              <a:t>==</a:t>
            </a:r>
          </a:p>
        </p:txBody>
      </p:sp>
      <p:sp>
        <p:nvSpPr>
          <p:cNvPr id="95" name="TextBox 94">
            <a:extLst>
              <a:ext uri="{FF2B5EF4-FFF2-40B4-BE49-F238E27FC236}">
                <a16:creationId xmlns:a16="http://schemas.microsoft.com/office/drawing/2014/main" id="{95FCBAF6-6737-A074-6A69-18D00D7280C9}"/>
              </a:ext>
            </a:extLst>
          </p:cNvPr>
          <p:cNvSpPr txBox="1"/>
          <p:nvPr/>
        </p:nvSpPr>
        <p:spPr>
          <a:xfrm>
            <a:off x="6096000" y="5681203"/>
            <a:ext cx="3136740" cy="369332"/>
          </a:xfrm>
          <a:prstGeom prst="rect">
            <a:avLst/>
          </a:prstGeom>
          <a:noFill/>
        </p:spPr>
        <p:txBody>
          <a:bodyPr wrap="square" rtlCol="0">
            <a:spAutoFit/>
          </a:bodyPr>
          <a:lstStyle/>
          <a:p>
            <a:r>
              <a:rPr lang="en-US" dirty="0"/>
              <a:t>Actual Relative: 2</a:t>
            </a:r>
          </a:p>
        </p:txBody>
      </p:sp>
      <p:cxnSp>
        <p:nvCxnSpPr>
          <p:cNvPr id="96" name="Straight Arrow Connector 95">
            <a:extLst>
              <a:ext uri="{FF2B5EF4-FFF2-40B4-BE49-F238E27FC236}">
                <a16:creationId xmlns:a16="http://schemas.microsoft.com/office/drawing/2014/main" id="{C49E6676-B7F4-1695-B61B-8BB64639F7E7}"/>
              </a:ext>
            </a:extLst>
          </p:cNvPr>
          <p:cNvCxnSpPr>
            <a:cxnSpLocks/>
          </p:cNvCxnSpPr>
          <p:nvPr/>
        </p:nvCxnSpPr>
        <p:spPr>
          <a:xfrm>
            <a:off x="3526630" y="5918541"/>
            <a:ext cx="208835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DED22F0-5ECC-0B4A-D719-D24FA19417CE}"/>
              </a:ext>
            </a:extLst>
          </p:cNvPr>
          <p:cNvCxnSpPr>
            <a:cxnSpLocks/>
          </p:cNvCxnSpPr>
          <p:nvPr/>
        </p:nvCxnSpPr>
        <p:spPr>
          <a:xfrm>
            <a:off x="7263546" y="4605021"/>
            <a:ext cx="0" cy="101111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854E89F-13C6-E73E-CF41-28DF5C15A10A}"/>
              </a:ext>
            </a:extLst>
          </p:cNvPr>
          <p:cNvCxnSpPr>
            <a:cxnSpLocks/>
          </p:cNvCxnSpPr>
          <p:nvPr/>
        </p:nvCxnSpPr>
        <p:spPr>
          <a:xfrm flipH="1">
            <a:off x="8605308" y="5798075"/>
            <a:ext cx="79539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22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56A3-F009-6593-D5C5-F313764A85D8}"/>
              </a:ext>
            </a:extLst>
          </p:cNvPr>
          <p:cNvSpPr>
            <a:spLocks noGrp="1"/>
          </p:cNvSpPr>
          <p:nvPr>
            <p:ph type="title"/>
          </p:nvPr>
        </p:nvSpPr>
        <p:spPr/>
        <p:txBody>
          <a:bodyPr/>
          <a:lstStyle/>
          <a:p>
            <a:r>
              <a:rPr lang="en-US" dirty="0"/>
              <a:t>‘Silver’ Standard: </a:t>
            </a:r>
            <a:br>
              <a:rPr lang="en-US" dirty="0"/>
            </a:br>
            <a:r>
              <a:rPr lang="en-US" dirty="0"/>
              <a:t>Inverse Probability (of ABG) Weighted PaCO2</a:t>
            </a:r>
          </a:p>
        </p:txBody>
      </p:sp>
      <p:sp>
        <p:nvSpPr>
          <p:cNvPr id="3" name="Content Placeholder 2">
            <a:extLst>
              <a:ext uri="{FF2B5EF4-FFF2-40B4-BE49-F238E27FC236}">
                <a16:creationId xmlns:a16="http://schemas.microsoft.com/office/drawing/2014/main" id="{B69B7452-C9E2-ED56-4D69-A59F655CFCA9}"/>
              </a:ext>
            </a:extLst>
          </p:cNvPr>
          <p:cNvSpPr>
            <a:spLocks noGrp="1"/>
          </p:cNvSpPr>
          <p:nvPr>
            <p:ph idx="1"/>
          </p:nvPr>
        </p:nvSpPr>
        <p:spPr>
          <a:xfrm>
            <a:off x="838200" y="1825625"/>
            <a:ext cx="10515600" cy="4351338"/>
          </a:xfrm>
        </p:spPr>
        <p:txBody>
          <a:bodyPr>
            <a:normAutofit lnSpcReduction="10000"/>
          </a:bodyPr>
          <a:lstStyle/>
          <a:p>
            <a:r>
              <a:rPr lang="en-US" dirty="0"/>
              <a:t>Intuition behind the propensity weighted </a:t>
            </a:r>
            <a:r>
              <a:rPr lang="en-US" i="1" dirty="0"/>
              <a:t>‘</a:t>
            </a:r>
            <a:r>
              <a:rPr lang="en-US" i="1" dirty="0" err="1"/>
              <a:t>pseudopopulation</a:t>
            </a:r>
            <a:r>
              <a:rPr lang="en-US" i="1" dirty="0"/>
              <a:t>’</a:t>
            </a:r>
            <a:r>
              <a:rPr lang="en-US" dirty="0"/>
              <a:t>: </a:t>
            </a:r>
          </a:p>
          <a:p>
            <a:pPr lvl="1"/>
            <a:r>
              <a:rPr lang="en-US" dirty="0"/>
              <a:t>If a patient has the finding, but was unlikely to get the test: there are probably many more out there that aren’t captured. </a:t>
            </a:r>
          </a:p>
          <a:p>
            <a:r>
              <a:rPr lang="en-US" dirty="0"/>
              <a:t>It is a valid approximation to the extent that:</a:t>
            </a:r>
          </a:p>
          <a:p>
            <a:pPr lvl="1"/>
            <a:r>
              <a:rPr lang="en-US" dirty="0"/>
              <a:t>Observations are independent and identically distributed 👍</a:t>
            </a:r>
          </a:p>
          <a:p>
            <a:pPr lvl="1"/>
            <a:r>
              <a:rPr lang="en-US" dirty="0"/>
              <a:t>Overlap: some possibility that each patients might have/not get an ABG 👍</a:t>
            </a:r>
          </a:p>
          <a:p>
            <a:pPr lvl="1"/>
            <a:r>
              <a:rPr lang="en-US" dirty="0"/>
              <a:t>Conditional independence: after account for all the covariates, there is no longer an association between the P(ABG) and P(PaCO</a:t>
            </a:r>
            <a:r>
              <a:rPr lang="en-US" baseline="-25000" dirty="0"/>
              <a:t>2</a:t>
            </a:r>
            <a:r>
              <a:rPr lang="en-US" dirty="0"/>
              <a:t> &gt; 45) 👎</a:t>
            </a:r>
          </a:p>
          <a:p>
            <a:pPr marL="0" indent="0">
              <a:buNone/>
            </a:pPr>
            <a:r>
              <a:rPr lang="en-US" dirty="0"/>
              <a:t>To the extent we can capture the reasons for chance variation in the propensity score, it will improve estimation of the features associated with hypercapnia (if an ABG had been checked in everyone)</a:t>
            </a:r>
          </a:p>
        </p:txBody>
      </p:sp>
    </p:spTree>
    <p:extLst>
      <p:ext uri="{BB962C8B-B14F-4D97-AF65-F5344CB8AC3E}">
        <p14:creationId xmlns:p14="http://schemas.microsoft.com/office/powerpoint/2010/main" val="35474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A73A15-03A3-4C0C-4C29-ECAF69F2DB80}"/>
              </a:ext>
            </a:extLst>
          </p:cNvPr>
          <p:cNvPicPr>
            <a:picLocks noChangeAspect="1"/>
          </p:cNvPicPr>
          <p:nvPr/>
        </p:nvPicPr>
        <p:blipFill>
          <a:blip r:embed="rId3"/>
          <a:stretch>
            <a:fillRect/>
          </a:stretch>
        </p:blipFill>
        <p:spPr>
          <a:xfrm>
            <a:off x="871738" y="124326"/>
            <a:ext cx="4957010" cy="3304674"/>
          </a:xfrm>
          <a:prstGeom prst="rect">
            <a:avLst/>
          </a:prstGeom>
        </p:spPr>
      </p:pic>
      <p:pic>
        <p:nvPicPr>
          <p:cNvPr id="8" name="Picture 7">
            <a:extLst>
              <a:ext uri="{FF2B5EF4-FFF2-40B4-BE49-F238E27FC236}">
                <a16:creationId xmlns:a16="http://schemas.microsoft.com/office/drawing/2014/main" id="{9FE84381-69B8-02F4-DEA9-32AA0703ACF7}"/>
              </a:ext>
            </a:extLst>
          </p:cNvPr>
          <p:cNvPicPr>
            <a:picLocks noChangeAspect="1"/>
          </p:cNvPicPr>
          <p:nvPr/>
        </p:nvPicPr>
        <p:blipFill>
          <a:blip r:embed="rId4"/>
          <a:stretch>
            <a:fillRect/>
          </a:stretch>
        </p:blipFill>
        <p:spPr>
          <a:xfrm>
            <a:off x="791527" y="3429000"/>
            <a:ext cx="5071859" cy="3381239"/>
          </a:xfrm>
          <a:prstGeom prst="rect">
            <a:avLst/>
          </a:prstGeom>
        </p:spPr>
      </p:pic>
      <p:pic>
        <p:nvPicPr>
          <p:cNvPr id="4" name="Picture 3">
            <a:extLst>
              <a:ext uri="{FF2B5EF4-FFF2-40B4-BE49-F238E27FC236}">
                <a16:creationId xmlns:a16="http://schemas.microsoft.com/office/drawing/2014/main" id="{8F6D748A-E77D-E5BF-07A4-4C6E2BB2C654}"/>
              </a:ext>
            </a:extLst>
          </p:cNvPr>
          <p:cNvPicPr>
            <a:picLocks noChangeAspect="1"/>
          </p:cNvPicPr>
          <p:nvPr/>
        </p:nvPicPr>
        <p:blipFill>
          <a:blip r:embed="rId5"/>
          <a:stretch>
            <a:fillRect/>
          </a:stretch>
        </p:blipFill>
        <p:spPr>
          <a:xfrm>
            <a:off x="5807241" y="64168"/>
            <a:ext cx="4957011" cy="3304674"/>
          </a:xfrm>
          <a:prstGeom prst="rect">
            <a:avLst/>
          </a:prstGeom>
        </p:spPr>
      </p:pic>
      <p:sp>
        <p:nvSpPr>
          <p:cNvPr id="6" name="TextBox 5">
            <a:extLst>
              <a:ext uri="{FF2B5EF4-FFF2-40B4-BE49-F238E27FC236}">
                <a16:creationId xmlns:a16="http://schemas.microsoft.com/office/drawing/2014/main" id="{A9970F3A-1E32-9AAB-C820-C607A56B6F51}"/>
              </a:ext>
            </a:extLst>
          </p:cNvPr>
          <p:cNvSpPr txBox="1"/>
          <p:nvPr/>
        </p:nvSpPr>
        <p:spPr>
          <a:xfrm>
            <a:off x="0" y="64168"/>
            <a:ext cx="1395664" cy="369332"/>
          </a:xfrm>
          <a:prstGeom prst="rect">
            <a:avLst/>
          </a:prstGeom>
          <a:noFill/>
        </p:spPr>
        <p:txBody>
          <a:bodyPr wrap="square" rtlCol="0">
            <a:spAutoFit/>
          </a:bodyPr>
          <a:lstStyle/>
          <a:p>
            <a:r>
              <a:rPr lang="en-US" dirty="0"/>
              <a:t>Unadjusted</a:t>
            </a:r>
          </a:p>
        </p:txBody>
      </p:sp>
      <p:sp>
        <p:nvSpPr>
          <p:cNvPr id="7" name="TextBox 6">
            <a:extLst>
              <a:ext uri="{FF2B5EF4-FFF2-40B4-BE49-F238E27FC236}">
                <a16:creationId xmlns:a16="http://schemas.microsoft.com/office/drawing/2014/main" id="{9556E049-E396-936B-BAB7-3875CF0AAB01}"/>
              </a:ext>
            </a:extLst>
          </p:cNvPr>
          <p:cNvSpPr txBox="1"/>
          <p:nvPr/>
        </p:nvSpPr>
        <p:spPr>
          <a:xfrm>
            <a:off x="128336" y="3721768"/>
            <a:ext cx="1010652" cy="923330"/>
          </a:xfrm>
          <a:prstGeom prst="rect">
            <a:avLst/>
          </a:prstGeom>
          <a:noFill/>
        </p:spPr>
        <p:txBody>
          <a:bodyPr wrap="square" rtlCol="0">
            <a:spAutoFit/>
          </a:bodyPr>
          <a:lstStyle/>
          <a:p>
            <a:r>
              <a:rPr lang="en-US" dirty="0"/>
              <a:t>Adjusted for Age + Sex</a:t>
            </a:r>
          </a:p>
        </p:txBody>
      </p:sp>
      <p:pic>
        <p:nvPicPr>
          <p:cNvPr id="9" name="Picture 8">
            <a:extLst>
              <a:ext uri="{FF2B5EF4-FFF2-40B4-BE49-F238E27FC236}">
                <a16:creationId xmlns:a16="http://schemas.microsoft.com/office/drawing/2014/main" id="{30087B16-DF8D-1BC8-A078-168F4F3F2826}"/>
              </a:ext>
            </a:extLst>
          </p:cNvPr>
          <p:cNvPicPr>
            <a:picLocks noChangeAspect="1"/>
          </p:cNvPicPr>
          <p:nvPr/>
        </p:nvPicPr>
        <p:blipFill>
          <a:blip r:embed="rId6"/>
          <a:stretch>
            <a:fillRect/>
          </a:stretch>
        </p:blipFill>
        <p:spPr>
          <a:xfrm>
            <a:off x="5783176" y="3416967"/>
            <a:ext cx="4957012" cy="3304675"/>
          </a:xfrm>
          <a:prstGeom prst="rect">
            <a:avLst/>
          </a:prstGeom>
        </p:spPr>
      </p:pic>
    </p:spTree>
    <p:extLst>
      <p:ext uri="{BB962C8B-B14F-4D97-AF65-F5344CB8AC3E}">
        <p14:creationId xmlns:p14="http://schemas.microsoft.com/office/powerpoint/2010/main" val="129043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6062-07A7-80C1-352A-62DD426E8F9F}"/>
              </a:ext>
            </a:extLst>
          </p:cNvPr>
          <p:cNvSpPr>
            <a:spLocks noGrp="1"/>
          </p:cNvSpPr>
          <p:nvPr>
            <p:ph type="title"/>
          </p:nvPr>
        </p:nvSpPr>
        <p:spPr/>
        <p:txBody>
          <a:bodyPr/>
          <a:lstStyle/>
          <a:p>
            <a:r>
              <a:rPr lang="en-US" dirty="0"/>
              <a:t>LASSO Ordinal logistic regression(s)</a:t>
            </a:r>
          </a:p>
        </p:txBody>
      </p:sp>
      <p:sp>
        <p:nvSpPr>
          <p:cNvPr id="3" name="Content Placeholder 2">
            <a:extLst>
              <a:ext uri="{FF2B5EF4-FFF2-40B4-BE49-F238E27FC236}">
                <a16:creationId xmlns:a16="http://schemas.microsoft.com/office/drawing/2014/main" id="{E1C0FF3C-4F8D-2101-FB02-0C62BCEFB204}"/>
              </a:ext>
            </a:extLst>
          </p:cNvPr>
          <p:cNvSpPr>
            <a:spLocks noGrp="1"/>
          </p:cNvSpPr>
          <p:nvPr>
            <p:ph idx="1"/>
          </p:nvPr>
        </p:nvSpPr>
        <p:spPr>
          <a:xfrm>
            <a:off x="838200" y="1825625"/>
            <a:ext cx="6765758" cy="4351338"/>
          </a:xfrm>
        </p:spPr>
        <p:txBody>
          <a:bodyPr>
            <a:normAutofit fontScale="92500"/>
          </a:bodyPr>
          <a:lstStyle/>
          <a:p>
            <a:r>
              <a:rPr lang="en-US" dirty="0"/>
              <a:t>Problem: many possible predictors: which ones do you choose? </a:t>
            </a:r>
          </a:p>
          <a:p>
            <a:r>
              <a:rPr lang="en-US" dirty="0"/>
              <a:t>Take a set of ~10-15 physio/sociologically plausible predictors</a:t>
            </a:r>
          </a:p>
          <a:p>
            <a:r>
              <a:rPr lang="en-US" dirty="0"/>
              <a:t>LASSO: most parsimonious set of predictors to allow for a categorical probabilistic assessment of hypercapnia (within 24h of admission) if it were checked. </a:t>
            </a:r>
          </a:p>
          <a:p>
            <a:pPr lvl="1"/>
            <a:r>
              <a:rPr lang="en-US" dirty="0"/>
              <a:t>Separate model for diagnostic codes only (expect lower discriminative ability)</a:t>
            </a:r>
          </a:p>
          <a:p>
            <a:pPr lvl="1"/>
            <a:r>
              <a:rPr lang="en-US" dirty="0"/>
              <a:t>Separate model including lab values (EHR data-set)</a:t>
            </a:r>
          </a:p>
          <a:p>
            <a:pPr lvl="1"/>
            <a:endParaRPr lang="en-US" dirty="0"/>
          </a:p>
        </p:txBody>
      </p:sp>
      <p:sp>
        <p:nvSpPr>
          <p:cNvPr id="4" name="Rounded Rectangle 3">
            <a:extLst>
              <a:ext uri="{FF2B5EF4-FFF2-40B4-BE49-F238E27FC236}">
                <a16:creationId xmlns:a16="http://schemas.microsoft.com/office/drawing/2014/main" id="{96CAF82A-A79D-0EDC-C396-3EC22D98DA83}"/>
              </a:ext>
            </a:extLst>
          </p:cNvPr>
          <p:cNvSpPr/>
          <p:nvPr/>
        </p:nvSpPr>
        <p:spPr>
          <a:xfrm>
            <a:off x="7988968" y="1690689"/>
            <a:ext cx="3364832" cy="47101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F9572C6-A4BD-AC43-B85D-5A0EDC07E4D8}"/>
              </a:ext>
            </a:extLst>
          </p:cNvPr>
          <p:cNvCxnSpPr/>
          <p:nvPr/>
        </p:nvCxnSpPr>
        <p:spPr>
          <a:xfrm>
            <a:off x="8053137" y="5325979"/>
            <a:ext cx="314425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51BEF93-FEA2-98B4-8D62-41CFDFD717DD}"/>
              </a:ext>
            </a:extLst>
          </p:cNvPr>
          <p:cNvSpPr txBox="1"/>
          <p:nvPr/>
        </p:nvSpPr>
        <p:spPr>
          <a:xfrm>
            <a:off x="8197516" y="5614737"/>
            <a:ext cx="2855495" cy="646331"/>
          </a:xfrm>
          <a:prstGeom prst="rect">
            <a:avLst/>
          </a:prstGeom>
          <a:noFill/>
        </p:spPr>
        <p:txBody>
          <a:bodyPr wrap="square" rtlCol="0">
            <a:spAutoFit/>
          </a:bodyPr>
          <a:lstStyle/>
          <a:p>
            <a:pPr algn="ctr"/>
            <a:r>
              <a:rPr lang="en-US" dirty="0"/>
              <a:t>Very High Probability (90%+) of hypercapnic RF</a:t>
            </a:r>
          </a:p>
        </p:txBody>
      </p:sp>
      <p:sp>
        <p:nvSpPr>
          <p:cNvPr id="8" name="TextBox 7">
            <a:extLst>
              <a:ext uri="{FF2B5EF4-FFF2-40B4-BE49-F238E27FC236}">
                <a16:creationId xmlns:a16="http://schemas.microsoft.com/office/drawing/2014/main" id="{56CC683C-4E74-2E05-F1EC-13519E6F4751}"/>
              </a:ext>
            </a:extLst>
          </p:cNvPr>
          <p:cNvSpPr txBox="1"/>
          <p:nvPr/>
        </p:nvSpPr>
        <p:spPr>
          <a:xfrm>
            <a:off x="8520363" y="1690688"/>
            <a:ext cx="2209800" cy="3693319"/>
          </a:xfrm>
          <a:prstGeom prst="rect">
            <a:avLst/>
          </a:prstGeom>
          <a:noFill/>
        </p:spPr>
        <p:txBody>
          <a:bodyPr wrap="square" rtlCol="0">
            <a:spAutoFit/>
          </a:bodyPr>
          <a:lstStyle/>
          <a:p>
            <a:r>
              <a:rPr lang="en-US" dirty="0"/>
              <a:t>Age</a:t>
            </a:r>
          </a:p>
          <a:p>
            <a:r>
              <a:rPr lang="en-US" dirty="0"/>
              <a:t>BMI</a:t>
            </a:r>
            <a:br>
              <a:rPr lang="en-US" dirty="0"/>
            </a:br>
            <a:r>
              <a:rPr lang="en-US" dirty="0"/>
              <a:t>Sex</a:t>
            </a:r>
          </a:p>
          <a:p>
            <a:r>
              <a:rPr lang="en-US" dirty="0"/>
              <a:t>Dx </a:t>
            </a:r>
            <a:r>
              <a:rPr lang="en-US" dirty="0" err="1"/>
              <a:t>Hypercap</a:t>
            </a:r>
            <a:r>
              <a:rPr lang="en-US" dirty="0"/>
              <a:t>. RF?</a:t>
            </a:r>
          </a:p>
          <a:p>
            <a:r>
              <a:rPr lang="en-US" dirty="0"/>
              <a:t>Dx Any Resp Failure?</a:t>
            </a:r>
          </a:p>
          <a:p>
            <a:r>
              <a:rPr lang="en-US" dirty="0"/>
              <a:t>COPD?</a:t>
            </a:r>
          </a:p>
          <a:p>
            <a:r>
              <a:rPr lang="en-US" dirty="0"/>
              <a:t>Etc..</a:t>
            </a:r>
          </a:p>
          <a:p>
            <a:r>
              <a:rPr lang="en-US" dirty="0"/>
              <a:t>HCO3</a:t>
            </a:r>
          </a:p>
          <a:p>
            <a:r>
              <a:rPr lang="en-US" dirty="0"/>
              <a:t>Cl-</a:t>
            </a:r>
          </a:p>
          <a:p>
            <a:r>
              <a:rPr lang="en-US" dirty="0"/>
              <a:t>Etc..</a:t>
            </a:r>
          </a:p>
          <a:p>
            <a:r>
              <a:rPr lang="en-US" dirty="0"/>
              <a:t>VBG?  PCO2___; pH</a:t>
            </a:r>
          </a:p>
          <a:p>
            <a:r>
              <a:rPr lang="en-US" dirty="0"/>
              <a:t>ABG? PCO2___; pH</a:t>
            </a:r>
          </a:p>
          <a:p>
            <a:r>
              <a:rPr lang="en-US" dirty="0"/>
              <a:t>…</a:t>
            </a:r>
          </a:p>
        </p:txBody>
      </p:sp>
      <p:sp>
        <p:nvSpPr>
          <p:cNvPr id="10" name="TextBox 9">
            <a:extLst>
              <a:ext uri="{FF2B5EF4-FFF2-40B4-BE49-F238E27FC236}">
                <a16:creationId xmlns:a16="http://schemas.microsoft.com/office/drawing/2014/main" id="{C2B561F4-5BD9-F3A6-9CB7-3D8FFA01DA88}"/>
              </a:ext>
            </a:extLst>
          </p:cNvPr>
          <p:cNvSpPr txBox="1"/>
          <p:nvPr/>
        </p:nvSpPr>
        <p:spPr>
          <a:xfrm>
            <a:off x="9224210" y="1073370"/>
            <a:ext cx="2546684" cy="646331"/>
          </a:xfrm>
          <a:prstGeom prst="rect">
            <a:avLst/>
          </a:prstGeom>
          <a:noFill/>
        </p:spPr>
        <p:txBody>
          <a:bodyPr wrap="square" rtlCol="0">
            <a:spAutoFit/>
          </a:bodyPr>
          <a:lstStyle/>
          <a:p>
            <a:r>
              <a:rPr lang="en-US" dirty="0"/>
              <a:t>(API &amp; published regression equation)</a:t>
            </a:r>
          </a:p>
        </p:txBody>
      </p:sp>
    </p:spTree>
    <p:extLst>
      <p:ext uri="{BB962C8B-B14F-4D97-AF65-F5344CB8AC3E}">
        <p14:creationId xmlns:p14="http://schemas.microsoft.com/office/powerpoint/2010/main" val="452344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E8E8-1104-EF7D-F625-777BD0CABEAA}"/>
              </a:ext>
            </a:extLst>
          </p:cNvPr>
          <p:cNvSpPr>
            <a:spLocks noGrp="1"/>
          </p:cNvSpPr>
          <p:nvPr>
            <p:ph type="title"/>
          </p:nvPr>
        </p:nvSpPr>
        <p:spPr/>
        <p:txBody>
          <a:bodyPr/>
          <a:lstStyle/>
          <a:p>
            <a:r>
              <a:rPr lang="en-US" dirty="0"/>
              <a:t>Will it work? Validation </a:t>
            </a:r>
          </a:p>
        </p:txBody>
      </p:sp>
      <p:sp>
        <p:nvSpPr>
          <p:cNvPr id="3" name="Content Placeholder 2">
            <a:extLst>
              <a:ext uri="{FF2B5EF4-FFF2-40B4-BE49-F238E27FC236}">
                <a16:creationId xmlns:a16="http://schemas.microsoft.com/office/drawing/2014/main" id="{392E78AF-2EE3-2AD5-FFF2-F52DD40D9C93}"/>
              </a:ext>
            </a:extLst>
          </p:cNvPr>
          <p:cNvSpPr>
            <a:spLocks noGrp="1"/>
          </p:cNvSpPr>
          <p:nvPr>
            <p:ph idx="1"/>
          </p:nvPr>
        </p:nvSpPr>
        <p:spPr>
          <a:xfrm>
            <a:off x="838200" y="1724025"/>
            <a:ext cx="10515600" cy="4351338"/>
          </a:xfrm>
        </p:spPr>
        <p:txBody>
          <a:bodyPr/>
          <a:lstStyle/>
          <a:p>
            <a:r>
              <a:rPr lang="en-US" b="1" dirty="0"/>
              <a:t>Retrospective</a:t>
            </a:r>
            <a:r>
              <a:rPr lang="en-US" dirty="0"/>
              <a:t> Validation in an </a:t>
            </a:r>
            <a:r>
              <a:rPr lang="en-US" b="1" dirty="0"/>
              <a:t>independent</a:t>
            </a:r>
            <a:r>
              <a:rPr lang="en-US" dirty="0"/>
              <a:t> data set (Acute, Chronic)</a:t>
            </a:r>
          </a:p>
          <a:p>
            <a:pPr lvl="1"/>
            <a:r>
              <a:rPr lang="en-US" dirty="0"/>
              <a:t>Collaborators EHR, or MIMIC etc. </a:t>
            </a:r>
          </a:p>
          <a:p>
            <a:pPr lvl="1"/>
            <a:r>
              <a:rPr lang="en-US" dirty="0"/>
              <a:t>Retrospective Validation at U of U with elevation correction</a:t>
            </a:r>
          </a:p>
          <a:p>
            <a:r>
              <a:rPr lang="en-US" b="1" dirty="0"/>
              <a:t>Prospective</a:t>
            </a:r>
            <a:r>
              <a:rPr lang="en-US" dirty="0"/>
              <a:t> K23 Grant Application: obtain </a:t>
            </a:r>
            <a:r>
              <a:rPr lang="en-US" dirty="0" err="1"/>
              <a:t>SennTec</a:t>
            </a:r>
            <a:r>
              <a:rPr lang="en-US" dirty="0"/>
              <a:t> TcCO2 (95% LOA: +/- 7mmHg) on a random sample of patients admitted and predicted to various levels of PaCO2 probability. 3 Aims Addressed</a:t>
            </a:r>
          </a:p>
          <a:p>
            <a:pPr lvl="1"/>
            <a:r>
              <a:rPr lang="en-US" dirty="0"/>
              <a:t>Does the identification algorithm work? </a:t>
            </a:r>
          </a:p>
          <a:p>
            <a:pPr lvl="1"/>
            <a:r>
              <a:rPr lang="en-US" dirty="0"/>
              <a:t>What happens to the hypercapnic patients? (cohort, care processes)</a:t>
            </a:r>
          </a:p>
          <a:p>
            <a:pPr lvl="1"/>
            <a:r>
              <a:rPr lang="en-US" dirty="0"/>
              <a:t>How well do clinicians do at identification? (and does it matter?)</a:t>
            </a:r>
          </a:p>
          <a:p>
            <a:pPr marL="0" indent="0">
              <a:buNone/>
            </a:pPr>
            <a:r>
              <a:rPr lang="en-US" dirty="0"/>
              <a:t>Grant Writing Fall 2023; Aim for Feb 2024 NIH Grant Cycle</a:t>
            </a:r>
          </a:p>
        </p:txBody>
      </p:sp>
    </p:spTree>
    <p:extLst>
      <p:ext uri="{BB962C8B-B14F-4D97-AF65-F5344CB8AC3E}">
        <p14:creationId xmlns:p14="http://schemas.microsoft.com/office/powerpoint/2010/main" val="3894656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love and a paw print in the snow&#10;&#10;Description automatically generated with low confidence">
            <a:extLst>
              <a:ext uri="{FF2B5EF4-FFF2-40B4-BE49-F238E27FC236}">
                <a16:creationId xmlns:a16="http://schemas.microsoft.com/office/drawing/2014/main" id="{63865252-293A-6A5A-B4F5-09CC783F5E1A}"/>
              </a:ext>
            </a:extLst>
          </p:cNvPr>
          <p:cNvPicPr>
            <a:picLocks noChangeAspect="1"/>
          </p:cNvPicPr>
          <p:nvPr/>
        </p:nvPicPr>
        <p:blipFill rotWithShape="1">
          <a:blip r:embed="rId3"/>
          <a:srcRect t="2096"/>
          <a:stretch/>
        </p:blipFill>
        <p:spPr>
          <a:xfrm>
            <a:off x="1" y="1"/>
            <a:ext cx="4038603" cy="5271924"/>
          </a:xfrm>
          <a:prstGeom prst="rect">
            <a:avLst/>
          </a:prstGeom>
        </p:spPr>
      </p:pic>
      <p:pic>
        <p:nvPicPr>
          <p:cNvPr id="7" name="Picture 6" descr="A person skiing down a mountain&#10;&#10;Description automatically generated with medium confidence">
            <a:extLst>
              <a:ext uri="{FF2B5EF4-FFF2-40B4-BE49-F238E27FC236}">
                <a16:creationId xmlns:a16="http://schemas.microsoft.com/office/drawing/2014/main" id="{1668A084-A7BC-8527-86B5-F4185F619FF1}"/>
              </a:ext>
            </a:extLst>
          </p:cNvPr>
          <p:cNvPicPr>
            <a:picLocks noChangeAspect="1"/>
          </p:cNvPicPr>
          <p:nvPr/>
        </p:nvPicPr>
        <p:blipFill rotWithShape="1">
          <a:blip r:embed="rId4"/>
          <a:srcRect l="3339" r="1" b="1"/>
          <a:stretch/>
        </p:blipFill>
        <p:spPr>
          <a:xfrm>
            <a:off x="4038600" y="1"/>
            <a:ext cx="4076700" cy="5271924"/>
          </a:xfrm>
          <a:prstGeom prst="rect">
            <a:avLst/>
          </a:prstGeom>
        </p:spPr>
      </p:pic>
      <p:pic>
        <p:nvPicPr>
          <p:cNvPr id="11" name="Picture 10" descr="A picture containing outdoor, snow, nature, mountain&#10;&#10;Description automatically generated">
            <a:extLst>
              <a:ext uri="{FF2B5EF4-FFF2-40B4-BE49-F238E27FC236}">
                <a16:creationId xmlns:a16="http://schemas.microsoft.com/office/drawing/2014/main" id="{3131A88E-49B1-F8CB-AF2C-1B0C482226F7}"/>
              </a:ext>
            </a:extLst>
          </p:cNvPr>
          <p:cNvPicPr>
            <a:picLocks noChangeAspect="1"/>
          </p:cNvPicPr>
          <p:nvPr/>
        </p:nvPicPr>
        <p:blipFill rotWithShape="1">
          <a:blip r:embed="rId5"/>
          <a:srcRect t="2802" b="209"/>
          <a:stretch/>
        </p:blipFill>
        <p:spPr>
          <a:xfrm>
            <a:off x="8115292" y="1"/>
            <a:ext cx="4076700" cy="5271924"/>
          </a:xfrm>
          <a:prstGeom prst="rect">
            <a:avLst/>
          </a:prstGeom>
        </p:spPr>
      </p:pic>
      <p:sp>
        <p:nvSpPr>
          <p:cNvPr id="18" name="Rectangle 17">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B6A649-C26D-815B-4049-8610758993B5}"/>
              </a:ext>
            </a:extLst>
          </p:cNvPr>
          <p:cNvSpPr>
            <a:spLocks noGrp="1"/>
          </p:cNvSpPr>
          <p:nvPr>
            <p:ph type="title"/>
          </p:nvPr>
        </p:nvSpPr>
        <p:spPr>
          <a:xfrm>
            <a:off x="699713" y="5588000"/>
            <a:ext cx="6867277" cy="920590"/>
          </a:xfrm>
        </p:spPr>
        <p:txBody>
          <a:bodyPr vert="horz" lIns="91440" tIns="45720" rIns="91440" bIns="45720" rtlCol="0" anchor="ctr">
            <a:normAutofit/>
          </a:bodyPr>
          <a:lstStyle/>
          <a:p>
            <a:r>
              <a:rPr lang="en-US" sz="4000" kern="1200">
                <a:solidFill>
                  <a:srgbClr val="FFFFFF"/>
                </a:solidFill>
                <a:latin typeface="+mj-lt"/>
                <a:ea typeface="+mj-ea"/>
                <a:cs typeface="+mj-cs"/>
              </a:rPr>
              <a:t>Questions? Comments</a:t>
            </a:r>
          </a:p>
        </p:txBody>
      </p:sp>
    </p:spTree>
    <p:extLst>
      <p:ext uri="{BB962C8B-B14F-4D97-AF65-F5344CB8AC3E}">
        <p14:creationId xmlns:p14="http://schemas.microsoft.com/office/powerpoint/2010/main" val="1783952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40185-0427-FDB1-B7E2-387C85DB01A9}"/>
              </a:ext>
            </a:extLst>
          </p:cNvPr>
          <p:cNvSpPr>
            <a:spLocks noGrp="1"/>
          </p:cNvSpPr>
          <p:nvPr>
            <p:ph idx="1"/>
          </p:nvPr>
        </p:nvSpPr>
        <p:spPr/>
        <p:txBody>
          <a:bodyPr>
            <a:normAutofit/>
          </a:bodyPr>
          <a:lstStyle/>
          <a:p>
            <a:pPr marL="0" indent="0">
              <a:buNone/>
            </a:pPr>
            <a:endParaRPr lang="en-US" dirty="0">
              <a:effectLst/>
              <a:latin typeface="Helvetica Neue" panose="02000503000000020004" pitchFamily="2" charset="0"/>
            </a:endParaRPr>
          </a:p>
          <a:p>
            <a:endParaRPr lang="en-US" dirty="0"/>
          </a:p>
        </p:txBody>
      </p:sp>
      <p:sp>
        <p:nvSpPr>
          <p:cNvPr id="6" name="Content Placeholder 2">
            <a:extLst>
              <a:ext uri="{FF2B5EF4-FFF2-40B4-BE49-F238E27FC236}">
                <a16:creationId xmlns:a16="http://schemas.microsoft.com/office/drawing/2014/main" id="{F9126A29-5B78-6749-B398-38CF7A429A6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Helvetica Neue" panose="02000503000000020004" pitchFamily="2" charset="0"/>
            </a:endParaRPr>
          </a:p>
          <a:p>
            <a:endParaRPr lang="en-US" dirty="0"/>
          </a:p>
        </p:txBody>
      </p:sp>
      <p:pic>
        <p:nvPicPr>
          <p:cNvPr id="5" name="Picture 4">
            <a:extLst>
              <a:ext uri="{FF2B5EF4-FFF2-40B4-BE49-F238E27FC236}">
                <a16:creationId xmlns:a16="http://schemas.microsoft.com/office/drawing/2014/main" id="{7CB82B41-735A-DE55-BFED-B0A17E6C3464}"/>
              </a:ext>
            </a:extLst>
          </p:cNvPr>
          <p:cNvPicPr>
            <a:picLocks noChangeAspect="1"/>
          </p:cNvPicPr>
          <p:nvPr/>
        </p:nvPicPr>
        <p:blipFill>
          <a:blip r:embed="rId3"/>
          <a:stretch>
            <a:fillRect/>
          </a:stretch>
        </p:blipFill>
        <p:spPr>
          <a:xfrm>
            <a:off x="192506" y="1131094"/>
            <a:ext cx="2006600" cy="2870200"/>
          </a:xfrm>
          <a:prstGeom prst="rect">
            <a:avLst/>
          </a:prstGeom>
        </p:spPr>
      </p:pic>
      <p:sp>
        <p:nvSpPr>
          <p:cNvPr id="13" name="TextBox 12">
            <a:extLst>
              <a:ext uri="{FF2B5EF4-FFF2-40B4-BE49-F238E27FC236}">
                <a16:creationId xmlns:a16="http://schemas.microsoft.com/office/drawing/2014/main" id="{6EC1D225-2710-91DC-31BA-5D29A0D9BA8E}"/>
              </a:ext>
            </a:extLst>
          </p:cNvPr>
          <p:cNvSpPr txBox="1"/>
          <p:nvPr/>
        </p:nvSpPr>
        <p:spPr>
          <a:xfrm>
            <a:off x="192506" y="4200470"/>
            <a:ext cx="2006600" cy="1754326"/>
          </a:xfrm>
          <a:prstGeom prst="rect">
            <a:avLst/>
          </a:prstGeom>
          <a:noFill/>
        </p:spPr>
        <p:txBody>
          <a:bodyPr wrap="square" rtlCol="0">
            <a:spAutoFit/>
          </a:bodyPr>
          <a:lstStyle/>
          <a:p>
            <a:r>
              <a:rPr lang="en-US" dirty="0"/>
              <a:t>Confounding can cause: </a:t>
            </a:r>
          </a:p>
          <a:p>
            <a:pPr marL="342900" indent="-342900">
              <a:buAutoNum type="arabicPeriod"/>
            </a:pPr>
            <a:r>
              <a:rPr lang="en-US" dirty="0"/>
              <a:t>A spurious relationship</a:t>
            </a:r>
          </a:p>
          <a:p>
            <a:pPr marL="342900" indent="-342900">
              <a:buAutoNum type="arabicPeriod"/>
            </a:pPr>
            <a:r>
              <a:rPr lang="en-US" dirty="0"/>
              <a:t>A spurious </a:t>
            </a:r>
            <a:r>
              <a:rPr lang="en-US" b="1" dirty="0"/>
              <a:t>non-</a:t>
            </a:r>
            <a:r>
              <a:rPr lang="en-US" dirty="0"/>
              <a:t>relationship</a:t>
            </a:r>
          </a:p>
        </p:txBody>
      </p:sp>
      <p:cxnSp>
        <p:nvCxnSpPr>
          <p:cNvPr id="15" name="Straight Connector 14">
            <a:extLst>
              <a:ext uri="{FF2B5EF4-FFF2-40B4-BE49-F238E27FC236}">
                <a16:creationId xmlns:a16="http://schemas.microsoft.com/office/drawing/2014/main" id="{1BB79B6B-4DB5-DC7A-3B38-FA5EF71480A9}"/>
              </a:ext>
            </a:extLst>
          </p:cNvPr>
          <p:cNvCxnSpPr/>
          <p:nvPr/>
        </p:nvCxnSpPr>
        <p:spPr>
          <a:xfrm>
            <a:off x="7685590" y="2430684"/>
            <a:ext cx="914400" cy="91440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7EA9DEC-9E8D-1BDC-EAAA-A4D1B562421E}"/>
              </a:ext>
            </a:extLst>
          </p:cNvPr>
          <p:cNvPicPr>
            <a:picLocks noChangeAspect="1"/>
          </p:cNvPicPr>
          <p:nvPr/>
        </p:nvPicPr>
        <p:blipFill>
          <a:blip r:embed="rId4"/>
          <a:stretch>
            <a:fillRect/>
          </a:stretch>
        </p:blipFill>
        <p:spPr>
          <a:xfrm>
            <a:off x="6200783" y="147371"/>
            <a:ext cx="5002068" cy="3334712"/>
          </a:xfrm>
          <a:prstGeom prst="rect">
            <a:avLst/>
          </a:prstGeom>
        </p:spPr>
      </p:pic>
      <p:pic>
        <p:nvPicPr>
          <p:cNvPr id="17" name="Picture 16">
            <a:extLst>
              <a:ext uri="{FF2B5EF4-FFF2-40B4-BE49-F238E27FC236}">
                <a16:creationId xmlns:a16="http://schemas.microsoft.com/office/drawing/2014/main" id="{DC9E4E79-7443-5F8A-17AE-BBDBC5D693E6}"/>
              </a:ext>
            </a:extLst>
          </p:cNvPr>
          <p:cNvPicPr>
            <a:picLocks noChangeAspect="1"/>
          </p:cNvPicPr>
          <p:nvPr/>
        </p:nvPicPr>
        <p:blipFill>
          <a:blip r:embed="rId5"/>
          <a:stretch>
            <a:fillRect/>
          </a:stretch>
        </p:blipFill>
        <p:spPr>
          <a:xfrm>
            <a:off x="6200783" y="3346768"/>
            <a:ext cx="5002068" cy="3334712"/>
          </a:xfrm>
          <a:prstGeom prst="rect">
            <a:avLst/>
          </a:prstGeom>
        </p:spPr>
      </p:pic>
      <p:cxnSp>
        <p:nvCxnSpPr>
          <p:cNvPr id="19" name="Straight Arrow Connector 18">
            <a:extLst>
              <a:ext uri="{FF2B5EF4-FFF2-40B4-BE49-F238E27FC236}">
                <a16:creationId xmlns:a16="http://schemas.microsoft.com/office/drawing/2014/main" id="{941E45B0-6334-8EA5-2DEC-298CCB7BD600}"/>
              </a:ext>
            </a:extLst>
          </p:cNvPr>
          <p:cNvCxnSpPr/>
          <p:nvPr/>
        </p:nvCxnSpPr>
        <p:spPr>
          <a:xfrm flipH="1">
            <a:off x="8943973" y="1443040"/>
            <a:ext cx="271463" cy="314325"/>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Head with gears outline">
            <a:extLst>
              <a:ext uri="{FF2B5EF4-FFF2-40B4-BE49-F238E27FC236}">
                <a16:creationId xmlns:a16="http://schemas.microsoft.com/office/drawing/2014/main" id="{DC90674D-9D4F-5DB2-29C2-071324427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71794" y="869411"/>
            <a:ext cx="636915" cy="636915"/>
          </a:xfrm>
          <a:prstGeom prst="rect">
            <a:avLst/>
          </a:prstGeom>
        </p:spPr>
      </p:pic>
      <p:graphicFrame>
        <p:nvGraphicFramePr>
          <p:cNvPr id="21" name="Table 20">
            <a:extLst>
              <a:ext uri="{FF2B5EF4-FFF2-40B4-BE49-F238E27FC236}">
                <a16:creationId xmlns:a16="http://schemas.microsoft.com/office/drawing/2014/main" id="{14326220-B833-FEE6-BAEA-57F1B549A03B}"/>
              </a:ext>
            </a:extLst>
          </p:cNvPr>
          <p:cNvGraphicFramePr>
            <a:graphicFrameLocks noGrp="1"/>
          </p:cNvGraphicFramePr>
          <p:nvPr>
            <p:extLst>
              <p:ext uri="{D42A27DB-BD31-4B8C-83A1-F6EECF244321}">
                <p14:modId xmlns:p14="http://schemas.microsoft.com/office/powerpoint/2010/main" val="775832539"/>
              </p:ext>
            </p:extLst>
          </p:nvPr>
        </p:nvGraphicFramePr>
        <p:xfrm>
          <a:off x="2435233" y="973926"/>
          <a:ext cx="3689350" cy="1833880"/>
        </p:xfrm>
        <a:graphic>
          <a:graphicData uri="http://schemas.openxmlformats.org/drawingml/2006/table">
            <a:tbl>
              <a:tblPr firstRow="1" firstCol="1" bandRow="1">
                <a:tableStyleId>{616DA210-FB5B-4158-B5E0-FEB733F419BA}</a:tableStyleId>
              </a:tblPr>
              <a:tblGrid>
                <a:gridCol w="1089024">
                  <a:extLst>
                    <a:ext uri="{9D8B030D-6E8A-4147-A177-3AD203B41FA5}">
                      <a16:colId xmlns:a16="http://schemas.microsoft.com/office/drawing/2014/main" val="2584893807"/>
                    </a:ext>
                  </a:extLst>
                </a:gridCol>
                <a:gridCol w="785813">
                  <a:extLst>
                    <a:ext uri="{9D8B030D-6E8A-4147-A177-3AD203B41FA5}">
                      <a16:colId xmlns:a16="http://schemas.microsoft.com/office/drawing/2014/main" val="2503239945"/>
                    </a:ext>
                  </a:extLst>
                </a:gridCol>
                <a:gridCol w="871537">
                  <a:extLst>
                    <a:ext uri="{9D8B030D-6E8A-4147-A177-3AD203B41FA5}">
                      <a16:colId xmlns:a16="http://schemas.microsoft.com/office/drawing/2014/main" val="1678387858"/>
                    </a:ext>
                  </a:extLst>
                </a:gridCol>
                <a:gridCol w="942976">
                  <a:extLst>
                    <a:ext uri="{9D8B030D-6E8A-4147-A177-3AD203B41FA5}">
                      <a16:colId xmlns:a16="http://schemas.microsoft.com/office/drawing/2014/main" val="1730196571"/>
                    </a:ext>
                  </a:extLst>
                </a:gridCol>
              </a:tblGrid>
              <a:tr h="187325">
                <a:tc>
                  <a:txBody>
                    <a:bodyPr/>
                    <a:lstStyle/>
                    <a:p>
                      <a:pPr marL="0" marR="0">
                        <a:spcBef>
                          <a:spcPts val="0"/>
                        </a:spcBef>
                        <a:spcAft>
                          <a:spcPts val="0"/>
                        </a:spcAft>
                      </a:pPr>
                      <a:r>
                        <a:rPr lang="en-US" sz="1100" cap="all"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Normal PA:AA (&lt;0.9)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dirty="0">
                          <a:effectLst/>
                        </a:rPr>
                        <a:t>Increased PA:AA (0.9+)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0603814"/>
                  </a:ext>
                </a:extLst>
              </a:tr>
              <a:tr h="187325">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N=990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N=651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N=339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5577058"/>
                  </a:ext>
                </a:extLst>
              </a:tr>
              <a:tr h="187325">
                <a:tc gridSpan="4">
                  <a:txBody>
                    <a:bodyPr/>
                    <a:lstStyle/>
                    <a:p>
                      <a:pPr marL="0" marR="0">
                        <a:spcBef>
                          <a:spcPts val="0"/>
                        </a:spcBef>
                        <a:spcAft>
                          <a:spcPts val="0"/>
                        </a:spcAft>
                      </a:pPr>
                      <a:r>
                        <a:rPr lang="en-US" sz="1100" cap="all" dirty="0">
                          <a:effectLst/>
                        </a:rPr>
                        <a:t>Age (by decade)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9097446"/>
                  </a:ext>
                </a:extLst>
              </a:tr>
              <a:tr h="187325">
                <a:tc>
                  <a:txBody>
                    <a:bodyPr/>
                    <a:lstStyle/>
                    <a:p>
                      <a:pPr marL="0" marR="0">
                        <a:spcBef>
                          <a:spcPts val="0"/>
                        </a:spcBef>
                        <a:spcAft>
                          <a:spcPts val="0"/>
                        </a:spcAft>
                      </a:pPr>
                      <a:r>
                        <a:rPr lang="en-US" sz="1100" cap="all">
                          <a:effectLst/>
                        </a:rPr>
                        <a:t>   &lt;30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9% (58)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a:effectLst/>
                        </a:rPr>
                        <a:t>26% (89)</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4653416"/>
                  </a:ext>
                </a:extLst>
              </a:tr>
              <a:tr h="187325">
                <a:tc>
                  <a:txBody>
                    <a:bodyPr/>
                    <a:lstStyle/>
                    <a:p>
                      <a:pPr marL="0" marR="0">
                        <a:spcBef>
                          <a:spcPts val="0"/>
                        </a:spcBef>
                        <a:spcAft>
                          <a:spcPts val="0"/>
                        </a:spcAft>
                      </a:pPr>
                      <a:r>
                        <a:rPr lang="en-US" sz="1100" cap="all">
                          <a:effectLst/>
                        </a:rPr>
                        <a:t>   30-40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14% (89)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effectLst/>
                        </a:rPr>
                        <a:t>22% (76)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970384"/>
                  </a:ext>
                </a:extLst>
              </a:tr>
              <a:tr h="187325">
                <a:tc>
                  <a:txBody>
                    <a:bodyPr/>
                    <a:lstStyle/>
                    <a:p>
                      <a:pPr marL="0" marR="0">
                        <a:spcBef>
                          <a:spcPts val="0"/>
                        </a:spcBef>
                        <a:spcAft>
                          <a:spcPts val="0"/>
                        </a:spcAft>
                      </a:pPr>
                      <a:r>
                        <a:rPr lang="en-US" sz="1100" cap="all">
                          <a:effectLst/>
                        </a:rPr>
                        <a:t>   40-50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14% (48)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0848723"/>
                  </a:ext>
                </a:extLst>
              </a:tr>
              <a:tr h="187325">
                <a:tc>
                  <a:txBody>
                    <a:bodyPr/>
                    <a:lstStyle/>
                    <a:p>
                      <a:pPr marL="0" marR="0">
                        <a:spcBef>
                          <a:spcPts val="0"/>
                        </a:spcBef>
                        <a:spcAft>
                          <a:spcPts val="0"/>
                        </a:spcAft>
                      </a:pPr>
                      <a:r>
                        <a:rPr lang="en-US" sz="1100" cap="all">
                          <a:effectLst/>
                        </a:rPr>
                        <a:t>   50-60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12% (41)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5064678"/>
                  </a:ext>
                </a:extLst>
              </a:tr>
              <a:tr h="187325">
                <a:tc>
                  <a:txBody>
                    <a:bodyPr/>
                    <a:lstStyle/>
                    <a:p>
                      <a:pPr marL="0" marR="0">
                        <a:spcBef>
                          <a:spcPts val="0"/>
                        </a:spcBef>
                        <a:spcAft>
                          <a:spcPts val="0"/>
                        </a:spcAft>
                      </a:pPr>
                      <a:r>
                        <a:rPr lang="en-US" sz="1100" cap="all">
                          <a:effectLst/>
                        </a:rPr>
                        <a:t>   60-70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9% (31)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4741565"/>
                  </a:ext>
                </a:extLst>
              </a:tr>
              <a:tr h="187325">
                <a:tc>
                  <a:txBody>
                    <a:bodyPr/>
                    <a:lstStyle/>
                    <a:p>
                      <a:pPr marL="0" marR="0">
                        <a:spcBef>
                          <a:spcPts val="0"/>
                        </a:spcBef>
                        <a:spcAft>
                          <a:spcPts val="0"/>
                        </a:spcAft>
                      </a:pPr>
                      <a:r>
                        <a:rPr lang="en-US" sz="1100" cap="all">
                          <a:effectLst/>
                        </a:rPr>
                        <a:t>   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(205)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23% (151)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16% (54)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1531554"/>
                  </a:ext>
                </a:extLst>
              </a:tr>
            </a:tbl>
          </a:graphicData>
        </a:graphic>
      </p:graphicFrame>
      <p:graphicFrame>
        <p:nvGraphicFramePr>
          <p:cNvPr id="22" name="Table 21">
            <a:extLst>
              <a:ext uri="{FF2B5EF4-FFF2-40B4-BE49-F238E27FC236}">
                <a16:creationId xmlns:a16="http://schemas.microsoft.com/office/drawing/2014/main" id="{79F66A3F-01E5-BB2A-C3F5-6D940B80516F}"/>
              </a:ext>
            </a:extLst>
          </p:cNvPr>
          <p:cNvGraphicFramePr>
            <a:graphicFrameLocks noGrp="1"/>
          </p:cNvGraphicFramePr>
          <p:nvPr>
            <p:extLst>
              <p:ext uri="{D42A27DB-BD31-4B8C-83A1-F6EECF244321}">
                <p14:modId xmlns:p14="http://schemas.microsoft.com/office/powerpoint/2010/main" val="603883570"/>
              </p:ext>
            </p:extLst>
          </p:nvPr>
        </p:nvGraphicFramePr>
        <p:xfrm>
          <a:off x="2400733" y="4088304"/>
          <a:ext cx="3723850" cy="1700530"/>
        </p:xfrm>
        <a:graphic>
          <a:graphicData uri="http://schemas.openxmlformats.org/drawingml/2006/table">
            <a:tbl>
              <a:tblPr firstRow="1" firstCol="1" bandRow="1">
                <a:tableStyleId>{616DA210-FB5B-4158-B5E0-FEB733F419BA}</a:tableStyleId>
              </a:tblPr>
              <a:tblGrid>
                <a:gridCol w="1142566">
                  <a:extLst>
                    <a:ext uri="{9D8B030D-6E8A-4147-A177-3AD203B41FA5}">
                      <a16:colId xmlns:a16="http://schemas.microsoft.com/office/drawing/2014/main" val="3266698968"/>
                    </a:ext>
                  </a:extLst>
                </a:gridCol>
                <a:gridCol w="882288">
                  <a:extLst>
                    <a:ext uri="{9D8B030D-6E8A-4147-A177-3AD203B41FA5}">
                      <a16:colId xmlns:a16="http://schemas.microsoft.com/office/drawing/2014/main" val="1757870484"/>
                    </a:ext>
                  </a:extLst>
                </a:gridCol>
                <a:gridCol w="849498">
                  <a:extLst>
                    <a:ext uri="{9D8B030D-6E8A-4147-A177-3AD203B41FA5}">
                      <a16:colId xmlns:a16="http://schemas.microsoft.com/office/drawing/2014/main" val="1755867972"/>
                    </a:ext>
                  </a:extLst>
                </a:gridCol>
                <a:gridCol w="849498">
                  <a:extLst>
                    <a:ext uri="{9D8B030D-6E8A-4147-A177-3AD203B41FA5}">
                      <a16:colId xmlns:a16="http://schemas.microsoft.com/office/drawing/2014/main" val="1357039044"/>
                    </a:ext>
                  </a:extLst>
                </a:gridCol>
              </a:tblGrid>
              <a:tr h="168910">
                <a:tc>
                  <a:txBody>
                    <a:bodyPr/>
                    <a:lstStyle/>
                    <a:p>
                      <a:pPr marL="0" marR="0">
                        <a:spcBef>
                          <a:spcPts val="0"/>
                        </a:spcBef>
                        <a:spcAft>
                          <a:spcPts val="0"/>
                        </a:spcAft>
                      </a:pPr>
                      <a:r>
                        <a:rPr lang="en-US" sz="1100" cap="all">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Normal PAd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Enlarged PAd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458965"/>
                  </a:ext>
                </a:extLst>
              </a:tr>
              <a:tr h="168910">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N=990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N=714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N=276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6086084"/>
                  </a:ext>
                </a:extLst>
              </a:tr>
              <a:tr h="168910">
                <a:tc gridSpan="4">
                  <a:txBody>
                    <a:bodyPr/>
                    <a:lstStyle/>
                    <a:p>
                      <a:pPr marL="0" marR="0">
                        <a:spcBef>
                          <a:spcPts val="0"/>
                        </a:spcBef>
                        <a:spcAft>
                          <a:spcPts val="0"/>
                        </a:spcAft>
                      </a:pPr>
                      <a:r>
                        <a:rPr lang="en-US" sz="1100" cap="all" dirty="0">
                          <a:effectLst/>
                        </a:rPr>
                        <a:t>Age (by decade)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3433959"/>
                  </a:ext>
                </a:extLst>
              </a:tr>
              <a:tr h="168910">
                <a:tc>
                  <a:txBody>
                    <a:bodyPr/>
                    <a:lstStyle/>
                    <a:p>
                      <a:pPr marL="0" marR="0">
                        <a:spcBef>
                          <a:spcPts val="0"/>
                        </a:spcBef>
                        <a:spcAft>
                          <a:spcPts val="0"/>
                        </a:spcAft>
                      </a:pPr>
                      <a:r>
                        <a:rPr lang="en-US" sz="1100" cap="all">
                          <a:effectLst/>
                        </a:rPr>
                        <a:t>   &lt;30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7% (19)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7376544"/>
                  </a:ext>
                </a:extLst>
              </a:tr>
              <a:tr h="168910">
                <a:tc>
                  <a:txBody>
                    <a:bodyPr/>
                    <a:lstStyle/>
                    <a:p>
                      <a:pPr marL="0" marR="0">
                        <a:spcBef>
                          <a:spcPts val="0"/>
                        </a:spcBef>
                        <a:spcAft>
                          <a:spcPts val="0"/>
                        </a:spcAft>
                      </a:pPr>
                      <a:r>
                        <a:rPr lang="en-US" sz="1100" cap="all">
                          <a:effectLst/>
                        </a:rPr>
                        <a:t>   30-40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11% (30)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8315727"/>
                  </a:ext>
                </a:extLst>
              </a:tr>
              <a:tr h="168910">
                <a:tc>
                  <a:txBody>
                    <a:bodyPr/>
                    <a:lstStyle/>
                    <a:p>
                      <a:pPr marL="0" marR="0">
                        <a:spcBef>
                          <a:spcPts val="0"/>
                        </a:spcBef>
                        <a:spcAft>
                          <a:spcPts val="0"/>
                        </a:spcAft>
                      </a:pPr>
                      <a:r>
                        <a:rPr lang="en-US" sz="1100" cap="all">
                          <a:effectLst/>
                        </a:rPr>
                        <a:t>   40-50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(126)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9402940"/>
                  </a:ext>
                </a:extLst>
              </a:tr>
              <a:tr h="168910">
                <a:tc>
                  <a:txBody>
                    <a:bodyPr/>
                    <a:lstStyle/>
                    <a:p>
                      <a:pPr marL="0" marR="0">
                        <a:spcBef>
                          <a:spcPts val="0"/>
                        </a:spcBef>
                        <a:spcAft>
                          <a:spcPts val="0"/>
                        </a:spcAft>
                      </a:pPr>
                      <a:r>
                        <a:rPr lang="en-US" sz="1100" cap="all">
                          <a:effectLst/>
                        </a:rPr>
                        <a:t>   50-60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7801683"/>
                  </a:ext>
                </a:extLst>
              </a:tr>
              <a:tr h="168910">
                <a:tc>
                  <a:txBody>
                    <a:bodyPr/>
                    <a:lstStyle/>
                    <a:p>
                      <a:pPr marL="0" marR="0">
                        <a:spcBef>
                          <a:spcPts val="0"/>
                        </a:spcBef>
                        <a:spcAft>
                          <a:spcPts val="0"/>
                        </a:spcAft>
                      </a:pPr>
                      <a:r>
                        <a:rPr lang="en-US" sz="1100" cap="all">
                          <a:effectLst/>
                        </a:rPr>
                        <a:t>   60-70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13% (96)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18% (49)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650979"/>
                  </a:ext>
                </a:extLst>
              </a:tr>
              <a:tr h="168910">
                <a:tc>
                  <a:txBody>
                    <a:bodyPr/>
                    <a:lstStyle/>
                    <a:p>
                      <a:pPr marL="0" marR="0">
                        <a:spcBef>
                          <a:spcPts val="0"/>
                        </a:spcBef>
                        <a:spcAft>
                          <a:spcPts val="0"/>
                        </a:spcAft>
                      </a:pPr>
                      <a:r>
                        <a:rPr lang="en-US" sz="1100" cap="all">
                          <a:effectLst/>
                        </a:rPr>
                        <a:t>   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(205)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effectLst/>
                        </a:rPr>
                        <a:t>33% (92)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9233600"/>
                  </a:ext>
                </a:extLst>
              </a:tr>
            </a:tbl>
          </a:graphicData>
        </a:graphic>
      </p:graphicFrame>
    </p:spTree>
    <p:extLst>
      <p:ext uri="{BB962C8B-B14F-4D97-AF65-F5344CB8AC3E}">
        <p14:creationId xmlns:p14="http://schemas.microsoft.com/office/powerpoint/2010/main" val="381682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D3E57-2F72-2A17-B8C2-5243D2C363B3}"/>
              </a:ext>
            </a:extLst>
          </p:cNvPr>
          <p:cNvPicPr>
            <a:picLocks noChangeAspect="1"/>
          </p:cNvPicPr>
          <p:nvPr/>
        </p:nvPicPr>
        <p:blipFill>
          <a:blip r:embed="rId2"/>
          <a:stretch>
            <a:fillRect/>
          </a:stretch>
        </p:blipFill>
        <p:spPr>
          <a:xfrm>
            <a:off x="413754" y="157280"/>
            <a:ext cx="4648200" cy="3098800"/>
          </a:xfrm>
          <a:prstGeom prst="rect">
            <a:avLst/>
          </a:prstGeom>
        </p:spPr>
      </p:pic>
      <p:pic>
        <p:nvPicPr>
          <p:cNvPr id="5" name="Picture 4">
            <a:extLst>
              <a:ext uri="{FF2B5EF4-FFF2-40B4-BE49-F238E27FC236}">
                <a16:creationId xmlns:a16="http://schemas.microsoft.com/office/drawing/2014/main" id="{13CC4F79-FDE3-2334-2E69-0AFDD61F2416}"/>
              </a:ext>
            </a:extLst>
          </p:cNvPr>
          <p:cNvPicPr>
            <a:picLocks noChangeAspect="1"/>
          </p:cNvPicPr>
          <p:nvPr/>
        </p:nvPicPr>
        <p:blipFill>
          <a:blip r:embed="rId3"/>
          <a:stretch>
            <a:fillRect/>
          </a:stretch>
        </p:blipFill>
        <p:spPr>
          <a:xfrm>
            <a:off x="114635" y="3364831"/>
            <a:ext cx="5016500" cy="3343910"/>
          </a:xfrm>
          <a:prstGeom prst="rect">
            <a:avLst/>
          </a:prstGeom>
        </p:spPr>
      </p:pic>
      <p:pic>
        <p:nvPicPr>
          <p:cNvPr id="7" name="Picture 6">
            <a:extLst>
              <a:ext uri="{FF2B5EF4-FFF2-40B4-BE49-F238E27FC236}">
                <a16:creationId xmlns:a16="http://schemas.microsoft.com/office/drawing/2014/main" id="{1DA3113B-B130-C1D4-C8B0-B4EBEC3CA591}"/>
              </a:ext>
            </a:extLst>
          </p:cNvPr>
          <p:cNvPicPr>
            <a:picLocks noChangeAspect="1"/>
          </p:cNvPicPr>
          <p:nvPr/>
        </p:nvPicPr>
        <p:blipFill>
          <a:blip r:embed="rId4"/>
          <a:stretch>
            <a:fillRect/>
          </a:stretch>
        </p:blipFill>
        <p:spPr>
          <a:xfrm>
            <a:off x="8355430" y="1778000"/>
            <a:ext cx="2540000" cy="5080000"/>
          </a:xfrm>
          <a:prstGeom prst="rect">
            <a:avLst/>
          </a:prstGeom>
        </p:spPr>
      </p:pic>
      <p:sp>
        <p:nvSpPr>
          <p:cNvPr id="8" name="TextBox 7">
            <a:extLst>
              <a:ext uri="{FF2B5EF4-FFF2-40B4-BE49-F238E27FC236}">
                <a16:creationId xmlns:a16="http://schemas.microsoft.com/office/drawing/2014/main" id="{84D1BBD3-BD96-824F-8BB9-AB5C54EA3BDC}"/>
              </a:ext>
            </a:extLst>
          </p:cNvPr>
          <p:cNvSpPr txBox="1"/>
          <p:nvPr/>
        </p:nvSpPr>
        <p:spPr>
          <a:xfrm>
            <a:off x="114635" y="204938"/>
            <a:ext cx="1010652" cy="369332"/>
          </a:xfrm>
          <a:prstGeom prst="rect">
            <a:avLst/>
          </a:prstGeom>
          <a:noFill/>
        </p:spPr>
        <p:txBody>
          <a:bodyPr wrap="square" rtlCol="0">
            <a:spAutoFit/>
          </a:bodyPr>
          <a:lstStyle/>
          <a:p>
            <a:r>
              <a:rPr lang="en-US" dirty="0"/>
              <a:t>PA:AA</a:t>
            </a:r>
          </a:p>
        </p:txBody>
      </p:sp>
      <p:sp>
        <p:nvSpPr>
          <p:cNvPr id="9" name="TextBox 8">
            <a:extLst>
              <a:ext uri="{FF2B5EF4-FFF2-40B4-BE49-F238E27FC236}">
                <a16:creationId xmlns:a16="http://schemas.microsoft.com/office/drawing/2014/main" id="{3681DC8D-43A4-4E1D-6DD4-8292364E9E2C}"/>
              </a:ext>
            </a:extLst>
          </p:cNvPr>
          <p:cNvSpPr txBox="1"/>
          <p:nvPr/>
        </p:nvSpPr>
        <p:spPr>
          <a:xfrm>
            <a:off x="63834" y="3616625"/>
            <a:ext cx="1010652" cy="369332"/>
          </a:xfrm>
          <a:prstGeom prst="rect">
            <a:avLst/>
          </a:prstGeom>
          <a:noFill/>
        </p:spPr>
        <p:txBody>
          <a:bodyPr wrap="square" rtlCol="0">
            <a:spAutoFit/>
          </a:bodyPr>
          <a:lstStyle/>
          <a:p>
            <a:r>
              <a:rPr lang="en-US" dirty="0" err="1"/>
              <a:t>PAd</a:t>
            </a:r>
            <a:endParaRPr lang="en-US" dirty="0"/>
          </a:p>
        </p:txBody>
      </p:sp>
      <p:pic>
        <p:nvPicPr>
          <p:cNvPr id="10" name="Picture 9">
            <a:extLst>
              <a:ext uri="{FF2B5EF4-FFF2-40B4-BE49-F238E27FC236}">
                <a16:creationId xmlns:a16="http://schemas.microsoft.com/office/drawing/2014/main" id="{6E479530-C261-5284-58B9-5F0DC7E4B3EB}"/>
              </a:ext>
            </a:extLst>
          </p:cNvPr>
          <p:cNvPicPr>
            <a:picLocks noChangeAspect="1"/>
          </p:cNvPicPr>
          <p:nvPr/>
        </p:nvPicPr>
        <p:blipFill>
          <a:blip r:embed="rId5"/>
          <a:stretch>
            <a:fillRect/>
          </a:stretch>
        </p:blipFill>
        <p:spPr>
          <a:xfrm>
            <a:off x="5601537" y="4880"/>
            <a:ext cx="2590800" cy="5181600"/>
          </a:xfrm>
          <a:prstGeom prst="rect">
            <a:avLst/>
          </a:prstGeom>
        </p:spPr>
      </p:pic>
    </p:spTree>
    <p:extLst>
      <p:ext uri="{BB962C8B-B14F-4D97-AF65-F5344CB8AC3E}">
        <p14:creationId xmlns:p14="http://schemas.microsoft.com/office/powerpoint/2010/main" val="4110876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F10FB-60D4-A032-3838-1AE65D4FA0F7}"/>
              </a:ext>
            </a:extLst>
          </p:cNvPr>
          <p:cNvPicPr>
            <a:picLocks noChangeAspect="1"/>
          </p:cNvPicPr>
          <p:nvPr/>
        </p:nvPicPr>
        <p:blipFill>
          <a:blip r:embed="rId3"/>
          <a:stretch>
            <a:fillRect/>
          </a:stretch>
        </p:blipFill>
        <p:spPr>
          <a:xfrm>
            <a:off x="341696" y="523168"/>
            <a:ext cx="8133349" cy="5424842"/>
          </a:xfrm>
          <a:prstGeom prst="rect">
            <a:avLst/>
          </a:prstGeom>
        </p:spPr>
      </p:pic>
      <p:sp>
        <p:nvSpPr>
          <p:cNvPr id="5" name="TextBox 4">
            <a:extLst>
              <a:ext uri="{FF2B5EF4-FFF2-40B4-BE49-F238E27FC236}">
                <a16:creationId xmlns:a16="http://schemas.microsoft.com/office/drawing/2014/main" id="{592B988C-336B-ECF5-651D-A92122069162}"/>
              </a:ext>
            </a:extLst>
          </p:cNvPr>
          <p:cNvSpPr txBox="1"/>
          <p:nvPr/>
        </p:nvSpPr>
        <p:spPr>
          <a:xfrm>
            <a:off x="844455" y="6150166"/>
            <a:ext cx="5315713" cy="369332"/>
          </a:xfrm>
          <a:prstGeom prst="rect">
            <a:avLst/>
          </a:prstGeom>
          <a:noFill/>
        </p:spPr>
        <p:txBody>
          <a:bodyPr wrap="square" rtlCol="0">
            <a:spAutoFit/>
          </a:bodyPr>
          <a:lstStyle/>
          <a:p>
            <a:r>
              <a:rPr lang="en-US" dirty="0"/>
              <a:t>10 years of follow-up too short in young people? </a:t>
            </a:r>
          </a:p>
        </p:txBody>
      </p:sp>
      <p:pic>
        <p:nvPicPr>
          <p:cNvPr id="6" name="Picture 5">
            <a:extLst>
              <a:ext uri="{FF2B5EF4-FFF2-40B4-BE49-F238E27FC236}">
                <a16:creationId xmlns:a16="http://schemas.microsoft.com/office/drawing/2014/main" id="{11BE5BC5-C970-53F0-1E3A-5BFB40AED368}"/>
              </a:ext>
            </a:extLst>
          </p:cNvPr>
          <p:cNvPicPr>
            <a:picLocks noChangeAspect="1"/>
          </p:cNvPicPr>
          <p:nvPr/>
        </p:nvPicPr>
        <p:blipFill>
          <a:blip r:embed="rId4"/>
          <a:stretch>
            <a:fillRect/>
          </a:stretch>
        </p:blipFill>
        <p:spPr>
          <a:xfrm>
            <a:off x="8681180" y="523168"/>
            <a:ext cx="3453384" cy="1731668"/>
          </a:xfrm>
          <a:prstGeom prst="rect">
            <a:avLst/>
          </a:prstGeom>
        </p:spPr>
      </p:pic>
      <p:pic>
        <p:nvPicPr>
          <p:cNvPr id="8" name="Picture 7">
            <a:extLst>
              <a:ext uri="{FF2B5EF4-FFF2-40B4-BE49-F238E27FC236}">
                <a16:creationId xmlns:a16="http://schemas.microsoft.com/office/drawing/2014/main" id="{826C86ED-9DA1-926C-B81E-077B3A676DB5}"/>
              </a:ext>
            </a:extLst>
          </p:cNvPr>
          <p:cNvPicPr>
            <a:picLocks noChangeAspect="1"/>
          </p:cNvPicPr>
          <p:nvPr/>
        </p:nvPicPr>
        <p:blipFill>
          <a:blip r:embed="rId5"/>
          <a:stretch>
            <a:fillRect/>
          </a:stretch>
        </p:blipFill>
        <p:spPr>
          <a:xfrm>
            <a:off x="8882348" y="2270431"/>
            <a:ext cx="3041114" cy="4370832"/>
          </a:xfrm>
          <a:prstGeom prst="rect">
            <a:avLst/>
          </a:prstGeom>
        </p:spPr>
      </p:pic>
    </p:spTree>
    <p:extLst>
      <p:ext uri="{BB962C8B-B14F-4D97-AF65-F5344CB8AC3E}">
        <p14:creationId xmlns:p14="http://schemas.microsoft.com/office/powerpoint/2010/main" val="173280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F4E4-9297-C953-772C-0573E32E08A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DCE64D4-7B08-18EA-C055-82D136233F97}"/>
              </a:ext>
            </a:extLst>
          </p:cNvPr>
          <p:cNvSpPr>
            <a:spLocks noGrp="1"/>
          </p:cNvSpPr>
          <p:nvPr>
            <p:ph idx="1"/>
          </p:nvPr>
        </p:nvSpPr>
        <p:spPr>
          <a:xfrm>
            <a:off x="485276" y="1665204"/>
            <a:ext cx="7664116" cy="4847891"/>
          </a:xfrm>
        </p:spPr>
        <p:txBody>
          <a:bodyPr>
            <a:normAutofit fontScale="85000" lnSpcReduction="10000"/>
          </a:bodyPr>
          <a:lstStyle/>
          <a:p>
            <a:r>
              <a:rPr lang="en-US" dirty="0"/>
              <a:t>When comparing people of the same age/sex, both </a:t>
            </a:r>
            <a:r>
              <a:rPr lang="en-US" dirty="0" err="1"/>
              <a:t>PAd</a:t>
            </a:r>
            <a:r>
              <a:rPr lang="en-US" dirty="0"/>
              <a:t> and PA:AA predict a higher mortality risk</a:t>
            </a:r>
          </a:p>
          <a:p>
            <a:pPr lvl="1"/>
            <a:r>
              <a:rPr lang="en-US" dirty="0" err="1"/>
              <a:t>PAd</a:t>
            </a:r>
            <a:r>
              <a:rPr lang="en-US" dirty="0"/>
              <a:t> has a threshold; PA:AA is (log)linearly worse at higher ratio</a:t>
            </a:r>
          </a:p>
          <a:p>
            <a:r>
              <a:rPr lang="en-US" dirty="0"/>
              <a:t>PA:AA is strongly confounded by age → young people seem to have larger PA:AA without apparent excess risk when mildly elevated</a:t>
            </a:r>
          </a:p>
          <a:p>
            <a:pPr lvl="1"/>
            <a:r>
              <a:rPr lang="en-US" dirty="0"/>
              <a:t>Threshold for abnormal PA:AA should be higher in younger adults</a:t>
            </a:r>
          </a:p>
          <a:p>
            <a:pPr lvl="1"/>
            <a:endParaRPr lang="en-US" dirty="0"/>
          </a:p>
          <a:p>
            <a:r>
              <a:rPr lang="en-US" dirty="0"/>
              <a:t>(Yet) Unresolved Questions: </a:t>
            </a:r>
          </a:p>
          <a:p>
            <a:pPr lvl="1"/>
            <a:r>
              <a:rPr lang="en-US" dirty="0"/>
              <a:t>Is excess risk mediated by pulmonary vascular mechanisms? </a:t>
            </a:r>
          </a:p>
          <a:p>
            <a:pPr lvl="2"/>
            <a:r>
              <a:rPr lang="en-US" dirty="0"/>
              <a:t>Other outcomes besides death? (ER, Hospitalization) Who gets further workup and how do they do?</a:t>
            </a:r>
          </a:p>
          <a:p>
            <a:pPr lvl="1"/>
            <a:r>
              <a:rPr lang="en-US" dirty="0"/>
              <a:t>Can you use this information to target intervention? (e.g. PH referral) </a:t>
            </a:r>
          </a:p>
          <a:p>
            <a:pPr lvl="1"/>
            <a:r>
              <a:rPr lang="en-US" dirty="0"/>
              <a:t>Can data be combined for better prediction?</a:t>
            </a:r>
          </a:p>
        </p:txBody>
      </p:sp>
      <p:pic>
        <p:nvPicPr>
          <p:cNvPr id="5" name="Picture 4" descr="A picture containing text, screenshot, line, font&#10;&#10;Description automatically generated">
            <a:extLst>
              <a:ext uri="{FF2B5EF4-FFF2-40B4-BE49-F238E27FC236}">
                <a16:creationId xmlns:a16="http://schemas.microsoft.com/office/drawing/2014/main" id="{F58782EB-35F5-79CE-2A87-CBB5F168FD36}"/>
              </a:ext>
            </a:extLst>
          </p:cNvPr>
          <p:cNvPicPr>
            <a:picLocks noChangeAspect="1"/>
          </p:cNvPicPr>
          <p:nvPr/>
        </p:nvPicPr>
        <p:blipFill>
          <a:blip r:embed="rId3"/>
          <a:stretch>
            <a:fillRect/>
          </a:stretch>
        </p:blipFill>
        <p:spPr>
          <a:xfrm>
            <a:off x="8149392" y="1068878"/>
            <a:ext cx="3757988" cy="2684277"/>
          </a:xfrm>
          <a:prstGeom prst="rect">
            <a:avLst/>
          </a:prstGeom>
        </p:spPr>
      </p:pic>
      <p:pic>
        <p:nvPicPr>
          <p:cNvPr id="7" name="Picture 6" descr="A picture containing text, screenshot, line, font&#10;&#10;Description automatically generated">
            <a:extLst>
              <a:ext uri="{FF2B5EF4-FFF2-40B4-BE49-F238E27FC236}">
                <a16:creationId xmlns:a16="http://schemas.microsoft.com/office/drawing/2014/main" id="{0F7F4542-5976-B4A0-5544-798316048A39}"/>
              </a:ext>
            </a:extLst>
          </p:cNvPr>
          <p:cNvPicPr>
            <a:picLocks noChangeAspect="1"/>
          </p:cNvPicPr>
          <p:nvPr/>
        </p:nvPicPr>
        <p:blipFill>
          <a:blip r:embed="rId4"/>
          <a:stretch>
            <a:fillRect/>
          </a:stretch>
        </p:blipFill>
        <p:spPr>
          <a:xfrm>
            <a:off x="8149392" y="4089149"/>
            <a:ext cx="3757987" cy="2684276"/>
          </a:xfrm>
          <a:prstGeom prst="rect">
            <a:avLst/>
          </a:prstGeom>
        </p:spPr>
      </p:pic>
      <p:sp>
        <p:nvSpPr>
          <p:cNvPr id="8" name="TextBox 7">
            <a:extLst>
              <a:ext uri="{FF2B5EF4-FFF2-40B4-BE49-F238E27FC236}">
                <a16:creationId xmlns:a16="http://schemas.microsoft.com/office/drawing/2014/main" id="{2D4A8922-E17B-4867-BEC9-3C98D4BA55CC}"/>
              </a:ext>
            </a:extLst>
          </p:cNvPr>
          <p:cNvSpPr txBox="1"/>
          <p:nvPr/>
        </p:nvSpPr>
        <p:spPr>
          <a:xfrm>
            <a:off x="7694091" y="365125"/>
            <a:ext cx="4668587" cy="369332"/>
          </a:xfrm>
          <a:prstGeom prst="rect">
            <a:avLst/>
          </a:prstGeom>
          <a:noFill/>
        </p:spPr>
        <p:txBody>
          <a:bodyPr wrap="square" rtlCol="0">
            <a:spAutoFit/>
          </a:bodyPr>
          <a:lstStyle/>
          <a:p>
            <a:r>
              <a:rPr lang="en-US" dirty="0"/>
              <a:t>OR of TR Jet Vel. 2.8+ w/n 90d  if PA enlarged</a:t>
            </a:r>
          </a:p>
        </p:txBody>
      </p:sp>
      <p:sp>
        <p:nvSpPr>
          <p:cNvPr id="9" name="TextBox 8">
            <a:extLst>
              <a:ext uri="{FF2B5EF4-FFF2-40B4-BE49-F238E27FC236}">
                <a16:creationId xmlns:a16="http://schemas.microsoft.com/office/drawing/2014/main" id="{216F7BD1-5AFE-BA6F-8D44-69EB45F29F21}"/>
              </a:ext>
            </a:extLst>
          </p:cNvPr>
          <p:cNvSpPr txBox="1"/>
          <p:nvPr/>
        </p:nvSpPr>
        <p:spPr>
          <a:xfrm>
            <a:off x="9196749" y="884212"/>
            <a:ext cx="1334085" cy="369332"/>
          </a:xfrm>
          <a:prstGeom prst="rect">
            <a:avLst/>
          </a:prstGeom>
          <a:noFill/>
        </p:spPr>
        <p:txBody>
          <a:bodyPr wrap="square" rtlCol="0">
            <a:spAutoFit/>
          </a:bodyPr>
          <a:lstStyle/>
          <a:p>
            <a:r>
              <a:rPr lang="en-US" dirty="0"/>
              <a:t>Unadjusted </a:t>
            </a:r>
          </a:p>
        </p:txBody>
      </p:sp>
      <p:sp>
        <p:nvSpPr>
          <p:cNvPr id="10" name="TextBox 9">
            <a:extLst>
              <a:ext uri="{FF2B5EF4-FFF2-40B4-BE49-F238E27FC236}">
                <a16:creationId xmlns:a16="http://schemas.microsoft.com/office/drawing/2014/main" id="{927A45D2-8726-56A8-5CB4-04100DE5D6F4}"/>
              </a:ext>
            </a:extLst>
          </p:cNvPr>
          <p:cNvSpPr txBox="1"/>
          <p:nvPr/>
        </p:nvSpPr>
        <p:spPr>
          <a:xfrm>
            <a:off x="9028624" y="3902910"/>
            <a:ext cx="2456240" cy="369332"/>
          </a:xfrm>
          <a:prstGeom prst="rect">
            <a:avLst/>
          </a:prstGeom>
          <a:noFill/>
        </p:spPr>
        <p:txBody>
          <a:bodyPr wrap="square" rtlCol="0">
            <a:spAutoFit/>
          </a:bodyPr>
          <a:lstStyle/>
          <a:p>
            <a:r>
              <a:rPr lang="en-US" dirty="0"/>
              <a:t>Adjusted: Age, Sex </a:t>
            </a:r>
          </a:p>
        </p:txBody>
      </p:sp>
    </p:spTree>
    <p:extLst>
      <p:ext uri="{BB962C8B-B14F-4D97-AF65-F5344CB8AC3E}">
        <p14:creationId xmlns:p14="http://schemas.microsoft.com/office/powerpoint/2010/main" val="959667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7468</TotalTime>
  <Words>9172</Words>
  <Application>Microsoft Macintosh PowerPoint</Application>
  <PresentationFormat>Widescreen</PresentationFormat>
  <Paragraphs>1392</Paragraphs>
  <Slides>52</Slides>
  <Notes>48</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Calibri</vt:lpstr>
      <vt:lpstr>Calibri Light</vt:lpstr>
      <vt:lpstr>Century Gothic</vt:lpstr>
      <vt:lpstr>Georgia</vt:lpstr>
      <vt:lpstr>Guardian TextSans Web</vt:lpstr>
      <vt:lpstr>Helvetica Neue</vt:lpstr>
      <vt:lpstr>Merriweather</vt:lpstr>
      <vt:lpstr>Times</vt:lpstr>
      <vt:lpstr>Times New Roman</vt:lpstr>
      <vt:lpstr>Office Theme</vt:lpstr>
      <vt:lpstr>Project Potpourri</vt:lpstr>
      <vt:lpstr>Roadmap</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The Association of Weight Loss from Antiobesity Medications or Bariatric Surgery and Apnea-Hypopnea Index in Obstructive Sleep Apnea:  A Systematic Review and Meta-Regression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Predictors of Initial CPAP Prescription and Subsequent Course in Patients with Central Sleep Apneas.</vt:lpstr>
      <vt:lpstr>PowerPoint Presentation</vt:lpstr>
      <vt:lpstr>PowerPoint Presentation</vt:lpstr>
      <vt:lpstr>PowerPoint Presentation</vt:lpstr>
      <vt:lpstr>Rational decision-making when you can’t predict perfectly: </vt:lpstr>
      <vt:lpstr>Other findings: </vt:lpstr>
      <vt:lpstr>Conclusions:</vt:lpstr>
      <vt:lpstr>Computable Phenotypes for Identifying Hypercapnic Respiratory Failure</vt:lpstr>
      <vt:lpstr>Why not just include patients w PaCO2 &gt; 45?  (or an ICD code for hypercapnic respiratory failure?) </vt:lpstr>
      <vt:lpstr>Needs: initial decompensation → treatment</vt:lpstr>
      <vt:lpstr>Proposed framework: Sufficient vs Component Causes (Rubin)</vt:lpstr>
      <vt:lpstr>PowerPoint Presentation</vt:lpstr>
      <vt:lpstr>PowerPoint Presentation</vt:lpstr>
      <vt:lpstr>PowerPoint Presentation</vt:lpstr>
      <vt:lpstr>PowerPoint Presentation</vt:lpstr>
      <vt:lpstr>Methods: Data source</vt:lpstr>
      <vt:lpstr>Methods: Data Processing</vt:lpstr>
      <vt:lpstr>Overlap between definitions</vt:lpstr>
      <vt:lpstr>PowerPoint Presentation</vt:lpstr>
      <vt:lpstr>Intuition: use common data elements to accurately infer missing data elements </vt:lpstr>
      <vt:lpstr>PowerPoint Presentation</vt:lpstr>
      <vt:lpstr>PowerPoint Presentation</vt:lpstr>
      <vt:lpstr>SRMA: Use of HCO3- in a outpatient sleep study center: different characteristics.</vt:lpstr>
      <vt:lpstr>Can you combine different data-elements? </vt:lpstr>
      <vt:lpstr>PowerPoint Presentation</vt:lpstr>
      <vt:lpstr>PowerPoint Presentation</vt:lpstr>
      <vt:lpstr>PowerPoint Presentation</vt:lpstr>
      <vt:lpstr>PowerPoint Presentation</vt:lpstr>
      <vt:lpstr>PowerPoint Presentation</vt:lpstr>
      <vt:lpstr>‘Silver’ Standard:  Inverse Probability (of ABG) Weighted PaCO2</vt:lpstr>
      <vt:lpstr>LASSO Ordinal logistic regression(s)</vt:lpstr>
      <vt:lpstr>Will it work? Validation </vt:lpstr>
      <vt:lpstr>Questions?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Potpourri</dc:title>
  <dc:creator>BRIAN LOCKE</dc:creator>
  <cp:lastModifiedBy>BRIAN LOCKE</cp:lastModifiedBy>
  <cp:revision>43</cp:revision>
  <dcterms:created xsi:type="dcterms:W3CDTF">2023-05-26T13:11:00Z</dcterms:created>
  <dcterms:modified xsi:type="dcterms:W3CDTF">2023-06-08T19:28:27Z</dcterms:modified>
</cp:coreProperties>
</file>